
<file path=[Content_Types].xml><?xml version="1.0" encoding="utf-8"?>
<Types xmlns="http://schemas.openxmlformats.org/package/2006/content-types">
  <Default Extension="jpeg" ContentType="image/jpeg"/>
  <Default Extension="gif" ContentType="image/gi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353" r:id="rId3"/>
    <p:sldId id="299" r:id="rId4"/>
    <p:sldId id="271" r:id="rId5"/>
    <p:sldId id="258" r:id="rId7"/>
    <p:sldId id="260" r:id="rId8"/>
    <p:sldId id="266" r:id="rId9"/>
    <p:sldId id="263" r:id="rId10"/>
    <p:sldId id="261" r:id="rId11"/>
    <p:sldId id="323" r:id="rId12"/>
    <p:sldId id="342" r:id="rId13"/>
    <p:sldId id="288" r:id="rId14"/>
    <p:sldId id="314" r:id="rId15"/>
    <p:sldId id="315" r:id="rId16"/>
    <p:sldId id="341" r:id="rId17"/>
    <p:sldId id="335" r:id="rId18"/>
    <p:sldId id="285" r:id="rId19"/>
    <p:sldId id="317" r:id="rId20"/>
    <p:sldId id="284" r:id="rId21"/>
    <p:sldId id="298" r:id="rId22"/>
    <p:sldId id="26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7" autoAdjust="0"/>
    <p:restoredTop sz="94624" autoAdjust="0"/>
  </p:normalViewPr>
  <p:slideViewPr>
    <p:cSldViewPr>
      <p:cViewPr>
        <p:scale>
          <a:sx n="66" d="100"/>
          <a:sy n="66" d="100"/>
        </p:scale>
        <p:origin x="-1500" y="-168"/>
      </p:cViewPr>
      <p:guideLst>
        <p:guide orient="horz" pos="2147"/>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
        <p:nvSpPr>
          <p:cNvPr id="4" name="Slide Number Placeholder 3"/>
          <p:cNvSpPr>
            <a:spLocks noGrp="1"/>
          </p:cNvSpPr>
          <p:nvPr>
            <p:ph type="sldNum" sz="quarter" idx="5"/>
          </p:nvPr>
        </p:nvSpPr>
        <p:spPr/>
        <p:txBody>
          <a:bodyPr/>
          <a:p>
            <a:fld id="{21B2AA4F-B828-4D7C-AFD3-893933DAFCB4}"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51" name="Rectangle 3"/>
          <p:cNvSpPr>
            <a:spLocks noGrp="1" noChangeArrowheads="1"/>
          </p:cNvSpPr>
          <p:nvPr>
            <p:ph type="ctrTitle"/>
          </p:nvPr>
        </p:nvSpPr>
        <p:spPr>
          <a:xfrm>
            <a:off x="1547813" y="1701800"/>
            <a:ext cx="6908800"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1547813" y="2927350"/>
            <a:ext cx="6913562" cy="1752600"/>
          </a:xfrm>
        </p:spPr>
        <p:txBody>
          <a:bodyPr/>
          <a:lstStyle>
            <a:lvl1pPr marL="0" indent="0" algn="r">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A2ED6B04-ECD1-4AB5-97AF-394A40923596}" type="datetimeFigureOut">
              <a:rPr lang="en-IN" smtClean="0"/>
            </a:fld>
            <a:endParaRPr lang="en-IN"/>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IN"/>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02B48F2D-8D1F-4588-9C60-1C31F635DCCB}" type="slidenum">
              <a:rPr lang="en-IN" smtClean="0"/>
            </a:fld>
            <a:endParaRPr lang="en-IN"/>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A2ED6B04-ECD1-4AB5-97AF-394A40923596}" type="datetimeFigureOut">
              <a:rPr lang="en-IN" smtClean="0"/>
            </a:fld>
            <a:endParaRPr lang="en-IN"/>
          </a:p>
        </p:txBody>
      </p:sp>
      <p:sp>
        <p:nvSpPr>
          <p:cNvPr id="5" name="Footer Placeholder 4"/>
          <p:cNvSpPr>
            <a:spLocks noGrp="1"/>
          </p:cNvSpPr>
          <p:nvPr>
            <p:ph type="ftr" sz="quarter" idx="11"/>
          </p:nvPr>
        </p:nvSpPr>
        <p:spPr/>
        <p:txBody>
          <a:bodyPr/>
          <a:p>
            <a:endParaRPr lang="en-IN"/>
          </a:p>
        </p:txBody>
      </p:sp>
      <p:sp>
        <p:nvSpPr>
          <p:cNvPr id="6" name="Slide Number Placeholder 5"/>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A2ED6B04-ECD1-4AB5-97AF-394A40923596}" type="datetimeFigureOut">
              <a:rPr lang="en-IN" smtClean="0"/>
            </a:fld>
            <a:endParaRPr lang="en-IN"/>
          </a:p>
        </p:txBody>
      </p:sp>
      <p:sp>
        <p:nvSpPr>
          <p:cNvPr id="5" name="Footer Placeholder 4"/>
          <p:cNvSpPr>
            <a:spLocks noGrp="1"/>
          </p:cNvSpPr>
          <p:nvPr>
            <p:ph type="ftr" sz="quarter" idx="11"/>
          </p:nvPr>
        </p:nvSpPr>
        <p:spPr/>
        <p:txBody>
          <a:bodyPr/>
          <a:p>
            <a:endParaRPr lang="en-IN"/>
          </a:p>
        </p:txBody>
      </p:sp>
      <p:sp>
        <p:nvSpPr>
          <p:cNvPr id="6" name="Slide Number Placeholder 5"/>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A2ED6B04-ECD1-4AB5-97AF-394A40923596}" type="datetimeFigureOut">
              <a:rPr lang="en-IN" smtClean="0"/>
            </a:fld>
            <a:endParaRPr lang="en-IN"/>
          </a:p>
        </p:txBody>
      </p:sp>
      <p:sp>
        <p:nvSpPr>
          <p:cNvPr id="6" name="Footer Placeholder 5"/>
          <p:cNvSpPr>
            <a:spLocks noGrp="1"/>
          </p:cNvSpPr>
          <p:nvPr>
            <p:ph type="ftr" sz="quarter" idx="11"/>
          </p:nvPr>
        </p:nvSpPr>
        <p:spPr/>
        <p:txBody>
          <a:bodyPr/>
          <a:p>
            <a:endParaRPr lang="en-IN"/>
          </a:p>
        </p:txBody>
      </p:sp>
      <p:sp>
        <p:nvSpPr>
          <p:cNvPr id="7" name="Slide Number Placeholder 6"/>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A2ED6B04-ECD1-4AB5-97AF-394A40923596}" type="datetimeFigureOut">
              <a:rPr lang="en-IN" smtClean="0"/>
            </a:fld>
            <a:endParaRPr lang="en-IN"/>
          </a:p>
        </p:txBody>
      </p:sp>
      <p:sp>
        <p:nvSpPr>
          <p:cNvPr id="8" name="Footer Placeholder 7"/>
          <p:cNvSpPr>
            <a:spLocks noGrp="1"/>
          </p:cNvSpPr>
          <p:nvPr>
            <p:ph type="ftr" sz="quarter" idx="11"/>
          </p:nvPr>
        </p:nvSpPr>
        <p:spPr/>
        <p:txBody>
          <a:bodyPr/>
          <a:p>
            <a:endParaRPr lang="en-IN"/>
          </a:p>
        </p:txBody>
      </p:sp>
      <p:sp>
        <p:nvSpPr>
          <p:cNvPr id="9" name="Slide Number Placeholder 8"/>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A2ED6B04-ECD1-4AB5-97AF-394A40923596}" type="datetimeFigureOut">
              <a:rPr lang="en-IN" smtClean="0"/>
            </a:fld>
            <a:endParaRPr lang="en-IN"/>
          </a:p>
        </p:txBody>
      </p:sp>
      <p:sp>
        <p:nvSpPr>
          <p:cNvPr id="4" name="Footer Placeholder 3"/>
          <p:cNvSpPr>
            <a:spLocks noGrp="1"/>
          </p:cNvSpPr>
          <p:nvPr>
            <p:ph type="ftr" sz="quarter" idx="11"/>
          </p:nvPr>
        </p:nvSpPr>
        <p:spPr/>
        <p:txBody>
          <a:bodyPr/>
          <a:p>
            <a:endParaRPr lang="en-IN"/>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A2ED6B04-ECD1-4AB5-97AF-394A40923596}" type="datetimeFigureOut">
              <a:rPr lang="en-IN" smtClean="0"/>
            </a:fld>
            <a:endParaRPr lang="en-IN"/>
          </a:p>
        </p:txBody>
      </p:sp>
      <p:sp>
        <p:nvSpPr>
          <p:cNvPr id="3" name="Footer Placeholder 2"/>
          <p:cNvSpPr>
            <a:spLocks noGrp="1"/>
          </p:cNvSpPr>
          <p:nvPr>
            <p:ph type="ftr" sz="quarter" idx="11"/>
          </p:nvPr>
        </p:nvSpPr>
        <p:spPr/>
        <p:txBody>
          <a:bodyPr/>
          <a:p>
            <a:endParaRPr lang="en-IN"/>
          </a:p>
        </p:txBody>
      </p:sp>
      <p:sp>
        <p:nvSpPr>
          <p:cNvPr id="4" name="Slide Number Placeholder 3"/>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A2ED6B04-ECD1-4AB5-97AF-394A40923596}" type="datetimeFigureOut">
              <a:rPr lang="en-IN" smtClean="0"/>
            </a:fld>
            <a:endParaRPr lang="en-IN"/>
          </a:p>
        </p:txBody>
      </p:sp>
      <p:sp>
        <p:nvSpPr>
          <p:cNvPr id="6" name="Footer Placeholder 5"/>
          <p:cNvSpPr>
            <a:spLocks noGrp="1"/>
          </p:cNvSpPr>
          <p:nvPr>
            <p:ph type="ftr" sz="quarter" idx="11"/>
          </p:nvPr>
        </p:nvSpPr>
        <p:spPr/>
        <p:txBody>
          <a:bodyPr/>
          <a:p>
            <a:endParaRPr lang="en-IN"/>
          </a:p>
        </p:txBody>
      </p:sp>
      <p:sp>
        <p:nvSpPr>
          <p:cNvPr id="7" name="Slide Number Placeholder 6"/>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A2ED6B04-ECD1-4AB5-97AF-394A40923596}" type="datetimeFigureOut">
              <a:rPr lang="en-IN" smtClean="0"/>
            </a:fld>
            <a:endParaRPr lang="en-IN"/>
          </a:p>
        </p:txBody>
      </p:sp>
      <p:sp>
        <p:nvSpPr>
          <p:cNvPr id="6" name="Footer Placeholder 5"/>
          <p:cNvSpPr>
            <a:spLocks noGrp="1"/>
          </p:cNvSpPr>
          <p:nvPr>
            <p:ph type="ftr" sz="quarter" idx="11"/>
          </p:nvPr>
        </p:nvSpPr>
        <p:spPr/>
        <p:txBody>
          <a:bodyPr/>
          <a:p>
            <a:endParaRPr lang="en-IN"/>
          </a:p>
        </p:txBody>
      </p:sp>
      <p:sp>
        <p:nvSpPr>
          <p:cNvPr id="7" name="Slide Number Placeholder 6"/>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A2ED6B04-ECD1-4AB5-97AF-394A40923596}" type="datetimeFigureOut">
              <a:rPr lang="en-IN" smtClean="0"/>
            </a:fld>
            <a:endParaRPr lang="en-IN"/>
          </a:p>
        </p:txBody>
      </p:sp>
      <p:sp>
        <p:nvSpPr>
          <p:cNvPr id="5" name="Footer Placeholder 4"/>
          <p:cNvSpPr>
            <a:spLocks noGrp="1"/>
          </p:cNvSpPr>
          <p:nvPr>
            <p:ph type="ftr" sz="quarter" idx="11"/>
          </p:nvPr>
        </p:nvSpPr>
        <p:spPr/>
        <p:txBody>
          <a:bodyPr/>
          <a:p>
            <a:endParaRPr lang="en-IN"/>
          </a:p>
        </p:txBody>
      </p:sp>
      <p:sp>
        <p:nvSpPr>
          <p:cNvPr id="6" name="Slide Number Placeholder 5"/>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A2ED6B04-ECD1-4AB5-97AF-394A40923596}" type="datetimeFigureOut">
              <a:rPr lang="en-IN" smtClean="0"/>
            </a:fld>
            <a:endParaRPr lang="en-IN"/>
          </a:p>
        </p:txBody>
      </p:sp>
      <p:sp>
        <p:nvSpPr>
          <p:cNvPr id="5" name="Footer Placeholder 4"/>
          <p:cNvSpPr>
            <a:spLocks noGrp="1"/>
          </p:cNvSpPr>
          <p:nvPr>
            <p:ph type="ftr" sz="quarter" idx="11"/>
          </p:nvPr>
        </p:nvSpPr>
        <p:spPr/>
        <p:txBody>
          <a:bodyPr/>
          <a:p>
            <a:endParaRPr lang="en-IN"/>
          </a:p>
        </p:txBody>
      </p:sp>
      <p:sp>
        <p:nvSpPr>
          <p:cNvPr id="6" name="Slide Number Placeholder 5"/>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3"/>
          <p:cNvPicPr>
            <a:picLocks noChangeAspect="1"/>
          </p:cNvPicPr>
          <p:nvPr/>
        </p:nvPicPr>
        <p:blipFill>
          <a:blip r:embed="rId12"/>
          <a:stretch>
            <a:fillRect/>
          </a:stretch>
        </p:blipFill>
        <p:spPr>
          <a:xfrm>
            <a:off x="-6350" y="0"/>
            <a:ext cx="915035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p>
            <a:pPr lvl="0"/>
            <a:r>
              <a:rPr lang="en-US" altLang="zh-CN" dirty="0"/>
              <a:t>Click to edit Master title style</a:t>
            </a:r>
            <a:endParaRPr lang="en-US" altLang="zh-CN" dirty="0"/>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A2ED6B04-ECD1-4AB5-97AF-394A40923596}" type="datetimeFigureOut">
              <a:rPr lang="en-IN" smtClean="0"/>
            </a:fld>
            <a:endParaRPr lang="en-IN"/>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IN"/>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02B48F2D-8D1F-4588-9C60-1C31F635DCCB}" type="slidenum">
              <a:rPr lang="en-IN" smtClean="0"/>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image" Target="../media/image9.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5.png"/><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8.png"/><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itle 7"/>
          <p:cNvSpPr>
            <a:spLocks noGrp="1"/>
          </p:cNvSpPr>
          <p:nvPr>
            <p:ph type="ctrTitle"/>
          </p:nvPr>
        </p:nvSpPr>
        <p:spPr/>
        <p:txBody>
          <a:bodyPr/>
          <a:p>
            <a:r>
              <a:rPr lang="en-US" b="1"/>
              <a:t>PIC16fF877A BASED ELEVATOR MODEL</a:t>
            </a:r>
            <a:endParaRPr lang="en-US" b="1"/>
          </a:p>
        </p:txBody>
      </p:sp>
      <p:sp>
        <p:nvSpPr>
          <p:cNvPr id="9" name="Subtitle 8"/>
          <p:cNvSpPr>
            <a:spLocks noGrp="1"/>
          </p:cNvSpPr>
          <p:nvPr>
            <p:ph type="subTitle" idx="1"/>
          </p:nvPr>
        </p:nvSpPr>
        <p:spPr>
          <a:xfrm>
            <a:off x="1947863" y="4492625"/>
            <a:ext cx="6913562" cy="1752600"/>
          </a:xfrm>
        </p:spPr>
        <p:txBody>
          <a:bodyPr/>
          <a:p>
            <a:r>
              <a:rPr lang="en-IN" altLang="en-US" sz="1800" b="1"/>
              <a:t>- Priyanka Borgaonkar | StellarRimz</a:t>
            </a:r>
            <a:endParaRPr lang="en-IN" altLang="en-US" sz="1800" b="1"/>
          </a:p>
        </p:txBody>
      </p:sp>
      <p:sp>
        <p:nvSpPr>
          <p:cNvPr id="5" name="Slide Number Placeholder 4"/>
          <p:cNvSpPr>
            <a:spLocks noGrp="1"/>
          </p:cNvSpPr>
          <p:nvPr>
            <p:ph type="sldNum" sz="quarter" idx="4"/>
          </p:nvPr>
        </p:nvSpPr>
        <p:spPr/>
        <p:txBody>
          <a:bodyPr/>
          <a:p>
            <a:fld id="{02B48F2D-8D1F-4588-9C60-1C31F635DCCB}" type="slidenum">
              <a:rPr lang="en-IN" smtClean="0"/>
            </a:fld>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IN" altLang="en-US">
                <a:latin typeface="Times New Roman" panose="02020603050405020304" charset="0"/>
                <a:sym typeface="+mn-ea"/>
              </a:rPr>
              <a:t>INTRODUCTION</a:t>
            </a:r>
            <a:endParaRPr lang="en-IN" altLang="en-US">
              <a:latin typeface="Times New Roman" panose="02020603050405020304" charset="0"/>
            </a:endParaRPr>
          </a:p>
        </p:txBody>
      </p:sp>
      <p:sp>
        <p:nvSpPr>
          <p:cNvPr id="3" name="Content Placeholder 2"/>
          <p:cNvSpPr>
            <a:spLocks noGrp="1"/>
          </p:cNvSpPr>
          <p:nvPr>
            <p:ph sz="half" idx="1"/>
          </p:nvPr>
        </p:nvSpPr>
        <p:spPr>
          <a:xfrm>
            <a:off x="457200" y="1600835"/>
            <a:ext cx="7660640" cy="4265930"/>
          </a:xfrm>
        </p:spPr>
        <p:txBody>
          <a:bodyPr anchor="t" anchorCtr="0"/>
          <a:p>
            <a:pPr marL="0" indent="0">
              <a:buNone/>
            </a:pPr>
            <a:endParaRPr lang="en-IN" b="1" dirty="0" smtClean="0">
              <a:sym typeface="+mn-ea"/>
            </a:endParaRPr>
          </a:p>
          <a:p>
            <a:pPr>
              <a:buFont typeface="Arial" panose="020B0604020202020204" pitchFamily="34" charset="0"/>
              <a:buChar char="•"/>
            </a:pPr>
            <a:r>
              <a:rPr lang="en-IN" altLang="en-US" sz="2000">
                <a:latin typeface="Times New Roman" panose="02020603050405020304" charset="0"/>
              </a:rPr>
              <a:t>An elevator or lift is a type of vertical transportation that moves people or goods between floors (levels, decks) of a building, vessel, or other structure.</a:t>
            </a:r>
            <a:endParaRPr lang="en-IN" altLang="en-US" sz="2000">
              <a:latin typeface="Times New Roman" panose="02020603050405020304" charset="0"/>
            </a:endParaRPr>
          </a:p>
          <a:p>
            <a:pPr>
              <a:buFont typeface="Arial" panose="020B0604020202020204" pitchFamily="34" charset="0"/>
              <a:buChar char="•"/>
            </a:pPr>
            <a:r>
              <a:rPr lang="en-IN" altLang="en-US" sz="2000">
                <a:latin typeface="Times New Roman" panose="02020603050405020304" charset="0"/>
              </a:rPr>
              <a:t>PIC (usually pronounced as "pick") is a family of microcontrollers made by Microchip Technology, derived from the PIC1650[1][2][3] originally developed by General Instrument's Microelectronics Division. The name PIC initially referred to Peripheral Interface Controller.[4][5] The first parts of the family were available in 1976; by 2013 the company had shipped more than twelve billion individual parts, used in a wide variety of embedded systems.</a:t>
            </a:r>
            <a:endParaRPr lang="en-IN" altLang="en-US" sz="2000">
              <a:latin typeface="Times New Roman" panose="02020603050405020304" charset="0"/>
            </a:endParaRPr>
          </a:p>
          <a:p>
            <a:pPr>
              <a:buFont typeface="Arial" panose="020B0604020202020204" pitchFamily="34" charset="0"/>
              <a:buChar char="•"/>
            </a:pPr>
            <a:endParaRPr lang="en-IN" altLang="en-US">
              <a:latin typeface="Times New Roman" panose="02020603050405020304" charset="0"/>
            </a:endParaRPr>
          </a:p>
          <a:p>
            <a:endParaRPr lang="en-IN" b="1" dirty="0" smtClean="0">
              <a:latin typeface="Times New Roman" panose="02020603050405020304" charset="0"/>
            </a:endParaRPr>
          </a:p>
          <a:p>
            <a:endParaRPr lang="en-US"/>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IN" altLang="en-US">
                <a:latin typeface="Times New Roman" panose="02020603050405020304" charset="0"/>
              </a:rPr>
              <a:t>BASIC MODEL</a:t>
            </a:r>
            <a:endParaRPr lang="en-IN" altLang="en-US">
              <a:latin typeface="Times New Roman" panose="02020603050405020304" charset="0"/>
            </a:endParaRPr>
          </a:p>
        </p:txBody>
      </p:sp>
      <p:sp>
        <p:nvSpPr>
          <p:cNvPr id="4" name="Content Placeholder 3"/>
          <p:cNvSpPr>
            <a:spLocks noGrp="1"/>
          </p:cNvSpPr>
          <p:nvPr>
            <p:ph sz="half" idx="2"/>
          </p:nvPr>
        </p:nvSpPr>
        <p:spPr/>
        <p:txBody>
          <a:bodyPr/>
          <a:p>
            <a:endParaRPr lang="en-US"/>
          </a:p>
        </p:txBody>
      </p:sp>
      <p:pic>
        <p:nvPicPr>
          <p:cNvPr id="5" name="Content Placeholder 3"/>
          <p:cNvPicPr>
            <a:picLocks noChangeAspect="1"/>
          </p:cNvPicPr>
          <p:nvPr>
            <p:ph sz="half" idx="1"/>
          </p:nvPr>
        </p:nvPicPr>
        <p:blipFill>
          <a:blip r:embed="rId1"/>
          <a:stretch>
            <a:fillRect/>
          </a:stretch>
        </p:blipFill>
        <p:spPr>
          <a:xfrm>
            <a:off x="899795" y="1268730"/>
            <a:ext cx="7160260" cy="5298440"/>
          </a:xfrm>
          <a:prstGeom prst="rect">
            <a:avLst/>
          </a:prstGeom>
          <a:noFill/>
          <a:ln w="9525">
            <a:noFill/>
            <a:miter/>
          </a:ln>
        </p:spPr>
      </p:pic>
      <p:sp>
        <p:nvSpPr>
          <p:cNvPr id="6" name="Slide Number Placeholder 5"/>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altLang="en-US">
                <a:solidFill>
                  <a:schemeClr val="tx1"/>
                </a:solidFill>
                <a:latin typeface="Times New Roman" panose="02020603050405020304" charset="0"/>
              </a:rPr>
              <a:t>COMPONENTS</a:t>
            </a:r>
            <a:endParaRPr lang="en-IN" altLang="en-US">
              <a:solidFill>
                <a:schemeClr val="tx1"/>
              </a:solidFill>
              <a:latin typeface="Times New Roman" panose="02020603050405020304" charset="0"/>
            </a:endParaRPr>
          </a:p>
        </p:txBody>
      </p:sp>
      <p:sp>
        <p:nvSpPr>
          <p:cNvPr id="3" name="Content Placeholder 2"/>
          <p:cNvSpPr>
            <a:spLocks noGrp="1"/>
          </p:cNvSpPr>
          <p:nvPr>
            <p:ph sz="quarter" idx="1"/>
          </p:nvPr>
        </p:nvSpPr>
        <p:spPr>
          <a:xfrm>
            <a:off x="457200" y="962660"/>
            <a:ext cx="8229600" cy="5165725"/>
          </a:xfrm>
        </p:spPr>
        <p:txBody>
          <a:bodyPr/>
          <a:lstStyle/>
          <a:p>
            <a:pPr marL="0" indent="0" algn="l">
              <a:buNone/>
            </a:pPr>
            <a:endParaRPr lang="en-IN" dirty="0" smtClean="0">
              <a:sym typeface="+mn-ea"/>
            </a:endParaRPr>
          </a:p>
          <a:p>
            <a:pPr algn="l"/>
            <a:r>
              <a:rPr lang="en-IN" sz="2000" dirty="0" smtClean="0">
                <a:latin typeface="Times New Roman" panose="02020603050405020304" charset="0"/>
              </a:rPr>
              <a:t>Pic Microcontroller.</a:t>
            </a:r>
            <a:endParaRPr lang="en-IN" sz="2000" dirty="0" smtClean="0">
              <a:latin typeface="Times New Roman" panose="02020603050405020304" charset="0"/>
            </a:endParaRPr>
          </a:p>
          <a:p>
            <a:pPr algn="l"/>
            <a:r>
              <a:rPr lang="en-IN" sz="2000" dirty="0" smtClean="0">
                <a:latin typeface="Times New Roman" panose="02020603050405020304" charset="0"/>
                <a:sym typeface="+mn-ea"/>
              </a:rPr>
              <a:t>PICKIT3.</a:t>
            </a:r>
            <a:endParaRPr lang="en-IN" sz="2000" dirty="0" smtClean="0">
              <a:latin typeface="Times New Roman" panose="02020603050405020304" charset="0"/>
            </a:endParaRPr>
          </a:p>
          <a:p>
            <a:pPr algn="l"/>
            <a:r>
              <a:rPr lang="en-IN" sz="2000" dirty="0" smtClean="0">
                <a:latin typeface="Times New Roman" panose="02020603050405020304" charset="0"/>
                <a:sym typeface="+mn-ea"/>
              </a:rPr>
              <a:t>DC Motor,Motor Driver IC.</a:t>
            </a:r>
            <a:endParaRPr lang="en-IN" sz="2000" dirty="0" smtClean="0">
              <a:latin typeface="Times New Roman" panose="02020603050405020304" charset="0"/>
              <a:sym typeface="+mn-ea"/>
            </a:endParaRPr>
          </a:p>
          <a:p>
            <a:pPr algn="l"/>
            <a:r>
              <a:rPr lang="en-IN" sz="2000" dirty="0" smtClean="0">
                <a:latin typeface="Times New Roman" panose="02020603050405020304" charset="0"/>
                <a:sym typeface="+mn-ea"/>
              </a:rPr>
              <a:t>LCD Display.</a:t>
            </a:r>
            <a:endParaRPr lang="en-IN" sz="2000" dirty="0" smtClean="0">
              <a:latin typeface="Times New Roman" panose="02020603050405020304" charset="0"/>
              <a:sym typeface="+mn-ea"/>
            </a:endParaRPr>
          </a:p>
          <a:p>
            <a:pPr algn="l"/>
            <a:r>
              <a:rPr lang="en-IN" sz="2000" dirty="0" smtClean="0">
                <a:latin typeface="Times New Roman" panose="02020603050405020304" charset="0"/>
                <a:sym typeface="+mn-ea"/>
              </a:rPr>
              <a:t>Voltage Regulator IC.</a:t>
            </a:r>
            <a:endParaRPr lang="en-IN" sz="2000" dirty="0" smtClean="0">
              <a:latin typeface="Times New Roman" panose="02020603050405020304" charset="0"/>
              <a:sym typeface="+mn-ea"/>
            </a:endParaRPr>
          </a:p>
          <a:p>
            <a:pPr algn="l"/>
            <a:r>
              <a:rPr lang="en-IN" sz="2000" dirty="0" smtClean="0">
                <a:latin typeface="Times New Roman" panose="02020603050405020304" charset="0"/>
                <a:sym typeface="+mn-ea"/>
              </a:rPr>
              <a:t>4 MHz Crystal Oscillator.</a:t>
            </a:r>
            <a:endParaRPr lang="en-IN" sz="2000" dirty="0" smtClean="0">
              <a:latin typeface="Times New Roman" panose="02020603050405020304" charset="0"/>
              <a:sym typeface="+mn-ea"/>
            </a:endParaRPr>
          </a:p>
          <a:p>
            <a:pPr algn="l"/>
            <a:r>
              <a:rPr lang="en-IN" sz="2000" dirty="0" smtClean="0">
                <a:latin typeface="Times New Roman" panose="02020603050405020304" charset="0"/>
                <a:sym typeface="+mn-ea"/>
              </a:rPr>
              <a:t>Resistors,Capacitors,Diodes,Transistors,LEDs.</a:t>
            </a:r>
            <a:endParaRPr lang="en-IN" sz="2000" dirty="0" smtClean="0">
              <a:latin typeface="Times New Roman" panose="02020603050405020304" charset="0"/>
              <a:sym typeface="+mn-ea"/>
            </a:endParaRPr>
          </a:p>
          <a:p>
            <a:pPr algn="l"/>
            <a:r>
              <a:rPr lang="en-IN" sz="2000" dirty="0" smtClean="0">
                <a:latin typeface="Times New Roman" panose="02020603050405020304" charset="0"/>
                <a:sym typeface="+mn-ea"/>
              </a:rPr>
              <a:t>Rectifier IC.</a:t>
            </a:r>
            <a:endParaRPr lang="en-IN" sz="2000" dirty="0" smtClean="0">
              <a:latin typeface="Times New Roman" panose="02020603050405020304" charset="0"/>
              <a:sym typeface="+mn-ea"/>
            </a:endParaRPr>
          </a:p>
          <a:p>
            <a:pPr algn="l"/>
            <a:r>
              <a:rPr lang="en-IN" sz="2000" dirty="0" smtClean="0">
                <a:latin typeface="Times New Roman" panose="02020603050405020304" charset="0"/>
                <a:sym typeface="+mn-ea"/>
              </a:rPr>
              <a:t>Bread Board.</a:t>
            </a:r>
            <a:endParaRPr lang="en-IN" sz="2000" dirty="0" smtClean="0">
              <a:latin typeface="Times New Roman" panose="02020603050405020304" charset="0"/>
              <a:sym typeface="+mn-ea"/>
            </a:endParaRPr>
          </a:p>
          <a:p>
            <a:pPr algn="l"/>
            <a:r>
              <a:rPr lang="en-IN" sz="2000" dirty="0" smtClean="0">
                <a:latin typeface="Times New Roman" panose="02020603050405020304" charset="0"/>
                <a:sym typeface="+mn-ea"/>
              </a:rPr>
              <a:t>Connectors,Jumpers,wires.</a:t>
            </a:r>
            <a:endParaRPr lang="en-IN" sz="2000" dirty="0" smtClean="0">
              <a:latin typeface="Times New Roman" panose="02020603050405020304" charset="0"/>
              <a:sym typeface="+mn-ea"/>
            </a:endParaRPr>
          </a:p>
          <a:p>
            <a:pPr algn="l"/>
            <a:r>
              <a:rPr lang="en-IN" sz="2000" dirty="0" smtClean="0">
                <a:latin typeface="Times New Roman" panose="02020603050405020304" charset="0"/>
                <a:sym typeface="+mn-ea"/>
              </a:rPr>
              <a:t>Power supply.</a:t>
            </a:r>
            <a:endParaRPr lang="en-IN" sz="2000" dirty="0" smtClean="0">
              <a:latin typeface="Times New Roman" panose="02020603050405020304" charset="0"/>
              <a:sym typeface="+mn-ea"/>
            </a:endParaRPr>
          </a:p>
          <a:p>
            <a:pPr algn="l"/>
            <a:r>
              <a:rPr lang="en-IN" sz="2000" dirty="0" smtClean="0">
                <a:latin typeface="Times New Roman" panose="02020603050405020304" charset="0"/>
                <a:sym typeface="+mn-ea"/>
              </a:rPr>
              <a:t>An elevator prototype.</a:t>
            </a:r>
            <a:endParaRPr lang="en-IN" sz="2000" dirty="0" smtClean="0">
              <a:latin typeface="Times New Roman" panose="02020603050405020304" charset="0"/>
              <a:sym typeface="+mn-ea"/>
            </a:endParaRPr>
          </a:p>
          <a:p>
            <a:pPr algn="l"/>
            <a:endParaRPr lang="en-IN" sz="2000" dirty="0" smtClean="0">
              <a:latin typeface="Times New Roman" panose="02020603050405020304" charset="0"/>
              <a:sym typeface="+mn-ea"/>
            </a:endParaRPr>
          </a:p>
          <a:p>
            <a:pPr marL="0" indent="0" algn="l">
              <a:buNone/>
            </a:pPr>
            <a:endParaRPr lang="en-IN" sz="2000" dirty="0" smtClean="0">
              <a:latin typeface="Times New Roman" panose="02020603050405020304" charset="0"/>
              <a:sym typeface="+mn-ea"/>
            </a:endParaRPr>
          </a:p>
          <a:p>
            <a:pPr algn="l"/>
            <a:endParaRPr lang="en-IN" sz="2000" dirty="0" smtClean="0">
              <a:sym typeface="+mn-ea"/>
            </a:endParaRPr>
          </a:p>
          <a:p>
            <a:pPr algn="l"/>
            <a:endParaRPr lang="en-IN" sz="2000" dirty="0" smtClean="0"/>
          </a:p>
          <a:p>
            <a:pPr algn="l"/>
            <a:endParaRPr lang="en-IN" sz="2000" dirty="0" smtClean="0">
              <a:sym typeface="+mn-ea"/>
            </a:endParaRPr>
          </a:p>
          <a:p>
            <a:pPr marL="0" indent="0" algn="l">
              <a:buNone/>
            </a:pPr>
            <a:endParaRPr lang="en-IN" sz="2000" dirty="0"/>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altLang="en-US">
                <a:solidFill>
                  <a:schemeClr val="tx1"/>
                </a:solidFill>
                <a:latin typeface="Times New Roman" panose="02020603050405020304" charset="0"/>
              </a:rPr>
              <a:t>PIC CONTROLLER</a:t>
            </a:r>
            <a:endParaRPr lang="en-IN" altLang="en-US">
              <a:solidFill>
                <a:schemeClr val="tx1"/>
              </a:solidFill>
              <a:latin typeface="Times New Roman" panose="02020603050405020304" charset="0"/>
            </a:endParaRPr>
          </a:p>
        </p:txBody>
      </p:sp>
      <p:sp>
        <p:nvSpPr>
          <p:cNvPr id="3" name="Content Placeholder 2"/>
          <p:cNvSpPr/>
          <p:nvPr>
            <p:ph sz="half" idx="1"/>
          </p:nvPr>
        </p:nvSpPr>
        <p:spPr/>
        <p:txBody>
          <a:bodyPr/>
          <a:p>
            <a:r>
              <a:rPr lang="en-IN" altLang="en-US" sz="2000">
                <a:latin typeface="Times New Roman" panose="02020603050405020304" charset="0"/>
                <a:sym typeface="+mn-ea"/>
              </a:rPr>
              <a:t>This is a fundamental part of the CPU card used in an elevator.</a:t>
            </a:r>
            <a:endParaRPr lang="en-IN" altLang="en-US" sz="2000">
              <a:latin typeface="Times New Roman" panose="02020603050405020304" charset="0"/>
              <a:sym typeface="+mn-ea"/>
            </a:endParaRPr>
          </a:p>
          <a:p>
            <a:r>
              <a:rPr lang="en-IN" altLang="en-US" sz="2000">
                <a:latin typeface="Times New Roman" panose="02020603050405020304" charset="0"/>
                <a:sym typeface="+mn-ea"/>
              </a:rPr>
              <a:t>PIC devices are popular with both industrial developers and hobbyists due to their low cost, wide availability, large user base, extensive collection of application notes, availability of low cost or free development tools, serial programming, and re-programmable Flash-memory capability.</a:t>
            </a:r>
            <a:endParaRPr lang="en-IN" altLang="en-US" sz="2000">
              <a:latin typeface="Times New Roman" panose="02020603050405020304" charset="0"/>
              <a:sym typeface="+mn-ea"/>
            </a:endParaRPr>
          </a:p>
          <a:p>
            <a:endParaRPr lang="en-IN" altLang="en-US" sz="2000">
              <a:latin typeface="Times New Roman" panose="02020603050405020304" charset="0"/>
              <a:sym typeface="+mn-ea"/>
            </a:endParaRPr>
          </a:p>
          <a:p>
            <a:endParaRPr lang="en-IN" altLang="en-US"/>
          </a:p>
          <a:p>
            <a:endParaRPr lang="en-IN" altLang="en-US"/>
          </a:p>
        </p:txBody>
      </p:sp>
      <p:pic>
        <p:nvPicPr>
          <p:cNvPr id="4" name="Content Placeholder 3" descr="pic1_thumb"/>
          <p:cNvPicPr>
            <a:picLocks noChangeAspect="1"/>
          </p:cNvPicPr>
          <p:nvPr>
            <p:ph sz="half" idx="2"/>
          </p:nvPr>
        </p:nvPicPr>
        <p:blipFill>
          <a:blip r:embed="rId1"/>
          <a:stretch>
            <a:fillRect/>
          </a:stretch>
        </p:blipFill>
        <p:spPr>
          <a:xfrm>
            <a:off x="4946015" y="1296670"/>
            <a:ext cx="3881755" cy="2907665"/>
          </a:xfrm>
          <a:prstGeom prst="rect">
            <a:avLst/>
          </a:prstGeom>
        </p:spPr>
      </p:pic>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sp>
        <p:nvSpPr>
          <p:cNvPr id="6" name="Text Box 5"/>
          <p:cNvSpPr txBox="1"/>
          <p:nvPr/>
        </p:nvSpPr>
        <p:spPr>
          <a:xfrm>
            <a:off x="5474335" y="4904740"/>
            <a:ext cx="2824480" cy="701040"/>
          </a:xfrm>
          <a:prstGeom prst="rect">
            <a:avLst/>
          </a:prstGeom>
          <a:noFill/>
        </p:spPr>
        <p:txBody>
          <a:bodyPr wrap="square" rtlCol="0" anchor="t">
            <a:spAutoFit/>
          </a:bodyPr>
          <a:p>
            <a:r>
              <a:rPr lang="en-IN" altLang="en-US" sz="2000">
                <a:sym typeface="+mn-ea"/>
              </a:rPr>
              <a:t>PIC16F877A controller IC </a:t>
            </a:r>
            <a:endParaRPr lang="en-US"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IN" altLang="en-US">
                <a:latin typeface="Times New Roman" panose="02020603050405020304" charset="0"/>
              </a:rPr>
              <a:t>PIC16F877A FEATURES</a:t>
            </a:r>
            <a:endParaRPr lang="en-IN" altLang="en-US">
              <a:latin typeface="Times New Roman" panose="02020603050405020304" charset="0"/>
            </a:endParaRPr>
          </a:p>
        </p:txBody>
      </p:sp>
      <p:sp>
        <p:nvSpPr>
          <p:cNvPr id="7" name="Content Placeholder 6"/>
          <p:cNvSpPr/>
          <p:nvPr>
            <p:ph sz="half" idx="1"/>
          </p:nvPr>
        </p:nvSpPr>
        <p:spPr/>
        <p:txBody>
          <a:bodyPr/>
          <a:p>
            <a:endParaRPr lang="en-US"/>
          </a:p>
        </p:txBody>
      </p:sp>
      <p:graphicFrame>
        <p:nvGraphicFramePr>
          <p:cNvPr id="8" name="Content Placeholder 7"/>
          <p:cNvGraphicFramePr/>
          <p:nvPr>
            <p:ph sz="half" idx="2"/>
          </p:nvPr>
        </p:nvGraphicFramePr>
        <p:xfrm>
          <a:off x="567690" y="1170940"/>
          <a:ext cx="8119745" cy="4958080"/>
        </p:xfrm>
        <a:graphic>
          <a:graphicData uri="http://schemas.openxmlformats.org/drawingml/2006/table">
            <a:tbl>
              <a:tblPr firstRow="1" bandRow="1">
                <a:tableStyleId>{5C22544A-7EE6-4342-B048-85BDC9FD1C3A}</a:tableStyleId>
              </a:tblPr>
              <a:tblGrid>
                <a:gridCol w="4060190"/>
                <a:gridCol w="4059555"/>
              </a:tblGrid>
              <a:tr h="381635">
                <a:tc>
                  <a:txBody>
                    <a:bodyPr/>
                    <a:p>
                      <a:pPr>
                        <a:buNone/>
                      </a:pPr>
                      <a:r>
                        <a:rPr>
                          <a:latin typeface="Times New Roman" panose="02020603050405020304" charset="0"/>
                        </a:rPr>
                        <a:t>Parameter Name</a:t>
                      </a:r>
                      <a:endParaRPr>
                        <a:latin typeface="Times New Roman" panose="02020603050405020304" charset="0"/>
                      </a:endParaRPr>
                    </a:p>
                  </a:txBody>
                  <a:tcPr/>
                </a:tc>
                <a:tc>
                  <a:txBody>
                    <a:bodyPr/>
                    <a:p>
                      <a:pPr>
                        <a:buNone/>
                      </a:pPr>
                      <a:r>
                        <a:rPr>
                          <a:latin typeface="Times New Roman" panose="02020603050405020304" charset="0"/>
                        </a:rPr>
                        <a:t>Value</a:t>
                      </a:r>
                      <a:endParaRPr>
                        <a:latin typeface="Times New Roman" panose="02020603050405020304" charset="0"/>
                      </a:endParaRPr>
                    </a:p>
                  </a:txBody>
                  <a:tcPr/>
                </a:tc>
              </a:tr>
              <a:tr h="381000">
                <a:tc>
                  <a:txBody>
                    <a:bodyPr/>
                    <a:p>
                      <a:pPr>
                        <a:buNone/>
                      </a:pPr>
                      <a:r>
                        <a:rPr>
                          <a:latin typeface="Times New Roman" panose="02020603050405020304" charset="0"/>
                        </a:rPr>
                        <a:t>Program Memory Type</a:t>
                      </a:r>
                      <a:endParaRPr>
                        <a:latin typeface="Times New Roman" panose="02020603050405020304" charset="0"/>
                      </a:endParaRPr>
                    </a:p>
                  </a:txBody>
                  <a:tcPr/>
                </a:tc>
                <a:tc>
                  <a:txBody>
                    <a:bodyPr/>
                    <a:p>
                      <a:pPr>
                        <a:buNone/>
                      </a:pPr>
                      <a:r>
                        <a:rPr>
                          <a:latin typeface="Times New Roman" panose="02020603050405020304" charset="0"/>
                        </a:rPr>
                        <a:t>Flash</a:t>
                      </a:r>
                      <a:endParaRPr>
                        <a:latin typeface="Times New Roman" panose="02020603050405020304" charset="0"/>
                      </a:endParaRPr>
                    </a:p>
                  </a:txBody>
                  <a:tcPr/>
                </a:tc>
              </a:tr>
              <a:tr h="381635">
                <a:tc>
                  <a:txBody>
                    <a:bodyPr/>
                    <a:p>
                      <a:pPr>
                        <a:buNone/>
                      </a:pPr>
                      <a:r>
                        <a:rPr>
                          <a:latin typeface="Times New Roman" panose="02020603050405020304" charset="0"/>
                        </a:rPr>
                        <a:t>Program Memory (KB)</a:t>
                      </a:r>
                      <a:endParaRPr>
                        <a:latin typeface="Times New Roman" panose="02020603050405020304" charset="0"/>
                      </a:endParaRPr>
                    </a:p>
                  </a:txBody>
                  <a:tcPr/>
                </a:tc>
                <a:tc>
                  <a:txBody>
                    <a:bodyPr/>
                    <a:p>
                      <a:pPr>
                        <a:buNone/>
                      </a:pPr>
                      <a:r>
                        <a:rPr>
                          <a:latin typeface="Times New Roman" panose="02020603050405020304" charset="0"/>
                        </a:rPr>
                        <a:t>14</a:t>
                      </a:r>
                      <a:endParaRPr>
                        <a:latin typeface="Times New Roman" panose="02020603050405020304" charset="0"/>
                      </a:endParaRPr>
                    </a:p>
                  </a:txBody>
                  <a:tcPr/>
                </a:tc>
              </a:tr>
              <a:tr h="381000">
                <a:tc>
                  <a:txBody>
                    <a:bodyPr/>
                    <a:p>
                      <a:pPr>
                        <a:buNone/>
                      </a:pPr>
                      <a:r>
                        <a:rPr>
                          <a:latin typeface="Times New Roman" panose="02020603050405020304" charset="0"/>
                        </a:rPr>
                        <a:t>CPU Speed (MIPS)</a:t>
                      </a:r>
                      <a:endParaRPr>
                        <a:latin typeface="Times New Roman" panose="02020603050405020304" charset="0"/>
                      </a:endParaRPr>
                    </a:p>
                  </a:txBody>
                  <a:tcPr/>
                </a:tc>
                <a:tc>
                  <a:txBody>
                    <a:bodyPr/>
                    <a:p>
                      <a:pPr>
                        <a:buNone/>
                      </a:pPr>
                      <a:r>
                        <a:rPr>
                          <a:latin typeface="Times New Roman" panose="02020603050405020304" charset="0"/>
                        </a:rPr>
                        <a:t>5</a:t>
                      </a:r>
                      <a:endParaRPr>
                        <a:latin typeface="Times New Roman" panose="02020603050405020304" charset="0"/>
                      </a:endParaRPr>
                    </a:p>
                  </a:txBody>
                  <a:tcPr/>
                </a:tc>
              </a:tr>
              <a:tr h="381635">
                <a:tc>
                  <a:txBody>
                    <a:bodyPr/>
                    <a:p>
                      <a:pPr>
                        <a:buNone/>
                      </a:pPr>
                      <a:r>
                        <a:rPr>
                          <a:latin typeface="Times New Roman" panose="02020603050405020304" charset="0"/>
                        </a:rPr>
                        <a:t>RAM Bytes</a:t>
                      </a:r>
                      <a:endParaRPr>
                        <a:latin typeface="Times New Roman" panose="02020603050405020304" charset="0"/>
                      </a:endParaRPr>
                    </a:p>
                  </a:txBody>
                  <a:tcPr/>
                </a:tc>
                <a:tc>
                  <a:txBody>
                    <a:bodyPr/>
                    <a:p>
                      <a:pPr>
                        <a:buNone/>
                      </a:pPr>
                      <a:r>
                        <a:rPr>
                          <a:latin typeface="Times New Roman" panose="02020603050405020304" charset="0"/>
                        </a:rPr>
                        <a:t>368</a:t>
                      </a:r>
                      <a:endParaRPr>
                        <a:latin typeface="Times New Roman" panose="02020603050405020304" charset="0"/>
                      </a:endParaRPr>
                    </a:p>
                  </a:txBody>
                  <a:tcPr/>
                </a:tc>
              </a:tr>
              <a:tr h="381635">
                <a:tc>
                  <a:txBody>
                    <a:bodyPr/>
                    <a:p>
                      <a:pPr>
                        <a:buNone/>
                      </a:pPr>
                      <a:r>
                        <a:rPr>
                          <a:latin typeface="Times New Roman" panose="02020603050405020304" charset="0"/>
                        </a:rPr>
                        <a:t>Data EEPROM (bytes)</a:t>
                      </a:r>
                      <a:endParaRPr>
                        <a:latin typeface="Times New Roman" panose="02020603050405020304" charset="0"/>
                      </a:endParaRPr>
                    </a:p>
                  </a:txBody>
                  <a:tcPr/>
                </a:tc>
                <a:tc>
                  <a:txBody>
                    <a:bodyPr/>
                    <a:p>
                      <a:pPr>
                        <a:buNone/>
                      </a:pPr>
                      <a:r>
                        <a:rPr>
                          <a:latin typeface="Times New Roman" panose="02020603050405020304" charset="0"/>
                        </a:rPr>
                        <a:t>256</a:t>
                      </a:r>
                      <a:endParaRPr>
                        <a:latin typeface="Times New Roman" panose="02020603050405020304" charset="0"/>
                      </a:endParaRPr>
                    </a:p>
                  </a:txBody>
                  <a:tcPr/>
                </a:tc>
              </a:tr>
              <a:tr h="381000">
                <a:tc>
                  <a:txBody>
                    <a:bodyPr/>
                    <a:p>
                      <a:pPr>
                        <a:buNone/>
                      </a:pPr>
                      <a:r>
                        <a:rPr>
                          <a:latin typeface="Times New Roman" panose="02020603050405020304" charset="0"/>
                        </a:rPr>
                        <a:t>Digital Communication Peripherals</a:t>
                      </a:r>
                      <a:endParaRPr>
                        <a:latin typeface="Times New Roman" panose="02020603050405020304" charset="0"/>
                      </a:endParaRPr>
                    </a:p>
                  </a:txBody>
                  <a:tcPr/>
                </a:tc>
                <a:tc>
                  <a:txBody>
                    <a:bodyPr/>
                    <a:p>
                      <a:pPr>
                        <a:buNone/>
                      </a:pPr>
                      <a:r>
                        <a:rPr>
                          <a:latin typeface="Times New Roman" panose="02020603050405020304" charset="0"/>
                        </a:rPr>
                        <a:t>1-UART, 1-A/E/USART, 1-SPI, 1-I2C1-MSSP(SPI/I2C)</a:t>
                      </a:r>
                      <a:endParaRPr>
                        <a:latin typeface="Times New Roman" panose="02020603050405020304" charset="0"/>
                      </a:endParaRPr>
                    </a:p>
                  </a:txBody>
                  <a:tcPr/>
                </a:tc>
              </a:tr>
              <a:tr h="381635">
                <a:tc>
                  <a:txBody>
                    <a:bodyPr/>
                    <a:p>
                      <a:pPr>
                        <a:buNone/>
                      </a:pPr>
                      <a:r>
                        <a:rPr>
                          <a:latin typeface="Times New Roman" panose="02020603050405020304" charset="0"/>
                        </a:rPr>
                        <a:t>Capture/Compare/PWM Peripherals</a:t>
                      </a:r>
                      <a:endParaRPr>
                        <a:latin typeface="Times New Roman" panose="02020603050405020304" charset="0"/>
                      </a:endParaRPr>
                    </a:p>
                  </a:txBody>
                  <a:tcPr/>
                </a:tc>
                <a:tc>
                  <a:txBody>
                    <a:bodyPr/>
                    <a:p>
                      <a:pPr>
                        <a:buNone/>
                      </a:pPr>
                      <a:r>
                        <a:rPr>
                          <a:latin typeface="Times New Roman" panose="02020603050405020304" charset="0"/>
                        </a:rPr>
                        <a:t>2 CCP</a:t>
                      </a:r>
                      <a:endParaRPr>
                        <a:latin typeface="Times New Roman" panose="02020603050405020304" charset="0"/>
                      </a:endParaRPr>
                    </a:p>
                  </a:txBody>
                  <a:tcPr/>
                </a:tc>
              </a:tr>
              <a:tr h="381000">
                <a:tc>
                  <a:txBody>
                    <a:bodyPr/>
                    <a:p>
                      <a:pPr>
                        <a:buNone/>
                      </a:pPr>
                      <a:r>
                        <a:rPr>
                          <a:latin typeface="Times New Roman" panose="02020603050405020304" charset="0"/>
                        </a:rPr>
                        <a:t>Timers</a:t>
                      </a:r>
                      <a:endParaRPr>
                        <a:latin typeface="Times New Roman" panose="02020603050405020304" charset="0"/>
                      </a:endParaRPr>
                    </a:p>
                  </a:txBody>
                  <a:tcPr/>
                </a:tc>
                <a:tc>
                  <a:txBody>
                    <a:bodyPr/>
                    <a:p>
                      <a:pPr>
                        <a:buNone/>
                      </a:pPr>
                      <a:r>
                        <a:rPr>
                          <a:latin typeface="Times New Roman" panose="02020603050405020304" charset="0"/>
                        </a:rPr>
                        <a:t>2 x 8-bit, 1 x 16-bit</a:t>
                      </a:r>
                      <a:endParaRPr>
                        <a:latin typeface="Times New Roman" panose="02020603050405020304" charset="0"/>
                      </a:endParaRPr>
                    </a:p>
                  </a:txBody>
                  <a:tcPr/>
                </a:tc>
              </a:tr>
              <a:tr h="381635">
                <a:tc>
                  <a:txBody>
                    <a:bodyPr/>
                    <a:p>
                      <a:pPr>
                        <a:buNone/>
                      </a:pPr>
                      <a:r>
                        <a:rPr>
                          <a:latin typeface="Times New Roman" panose="02020603050405020304" charset="0"/>
                        </a:rPr>
                        <a:t>ADC</a:t>
                      </a:r>
                      <a:endParaRPr>
                        <a:latin typeface="Times New Roman" panose="02020603050405020304" charset="0"/>
                      </a:endParaRPr>
                    </a:p>
                  </a:txBody>
                  <a:tcPr/>
                </a:tc>
                <a:tc>
                  <a:txBody>
                    <a:bodyPr/>
                    <a:p>
                      <a:pPr>
                        <a:buNone/>
                      </a:pPr>
                      <a:r>
                        <a:rPr>
                          <a:latin typeface="Times New Roman" panose="02020603050405020304" charset="0"/>
                        </a:rPr>
                        <a:t>8 ch, 10-bit</a:t>
                      </a:r>
                      <a:endParaRPr>
                        <a:latin typeface="Times New Roman" panose="02020603050405020304" charset="0"/>
                      </a:endParaRPr>
                    </a:p>
                  </a:txBody>
                  <a:tcPr/>
                </a:tc>
              </a:tr>
              <a:tr h="381000">
                <a:tc>
                  <a:txBody>
                    <a:bodyPr/>
                    <a:p>
                      <a:pPr>
                        <a:buNone/>
                      </a:pPr>
                      <a:r>
                        <a:rPr>
                          <a:latin typeface="Times New Roman" panose="02020603050405020304" charset="0"/>
                        </a:rPr>
                        <a:t>Temperature Range (C)</a:t>
                      </a:r>
                      <a:endParaRPr>
                        <a:latin typeface="Times New Roman" panose="02020603050405020304" charset="0"/>
                      </a:endParaRPr>
                    </a:p>
                  </a:txBody>
                  <a:tcPr/>
                </a:tc>
                <a:tc>
                  <a:txBody>
                    <a:bodyPr/>
                    <a:p>
                      <a:pPr>
                        <a:buNone/>
                      </a:pPr>
                      <a:r>
                        <a:rPr>
                          <a:latin typeface="Times New Roman" panose="02020603050405020304" charset="0"/>
                        </a:rPr>
                        <a:t>-40 to 85</a:t>
                      </a:r>
                      <a:endParaRPr>
                        <a:latin typeface="Times New Roman" panose="02020603050405020304" charset="0"/>
                      </a:endParaRPr>
                    </a:p>
                  </a:txBody>
                  <a:tcPr/>
                </a:tc>
              </a:tr>
              <a:tr h="381635">
                <a:tc>
                  <a:txBody>
                    <a:bodyPr/>
                    <a:p>
                      <a:pPr>
                        <a:buNone/>
                      </a:pPr>
                      <a:r>
                        <a:rPr>
                          <a:latin typeface="Times New Roman" panose="02020603050405020304" charset="0"/>
                        </a:rPr>
                        <a:t>Operating Voltage Range (V)</a:t>
                      </a:r>
                      <a:endParaRPr>
                        <a:latin typeface="Times New Roman" panose="02020603050405020304" charset="0"/>
                      </a:endParaRPr>
                    </a:p>
                  </a:txBody>
                  <a:tcPr/>
                </a:tc>
                <a:tc>
                  <a:txBody>
                    <a:bodyPr/>
                    <a:p>
                      <a:pPr>
                        <a:buNone/>
                      </a:pPr>
                      <a:r>
                        <a:rPr>
                          <a:latin typeface="Times New Roman" panose="02020603050405020304" charset="0"/>
                        </a:rPr>
                        <a:t>2 to 5.5</a:t>
                      </a:r>
                      <a:endParaRPr>
                        <a:latin typeface="Times New Roman" panose="02020603050405020304" charset="0"/>
                      </a:endParaRPr>
                    </a:p>
                  </a:txBody>
                  <a:tcPr/>
                </a:tc>
              </a:tr>
              <a:tr h="381635">
                <a:tc>
                  <a:txBody>
                    <a:bodyPr/>
                    <a:p>
                      <a:pPr>
                        <a:buNone/>
                      </a:pPr>
                      <a:r>
                        <a:rPr>
                          <a:latin typeface="Times New Roman" panose="02020603050405020304" charset="0"/>
                        </a:rPr>
                        <a:t>Pin Count</a:t>
                      </a:r>
                      <a:endParaRPr>
                        <a:latin typeface="Times New Roman" panose="02020603050405020304" charset="0"/>
                      </a:endParaRPr>
                    </a:p>
                  </a:txBody>
                  <a:tcPr/>
                </a:tc>
                <a:tc>
                  <a:txBody>
                    <a:bodyPr/>
                    <a:p>
                      <a:pPr>
                        <a:buNone/>
                      </a:pPr>
                      <a:r>
                        <a:rPr>
                          <a:latin typeface="Times New Roman" panose="02020603050405020304" charset="0"/>
                        </a:rPr>
                        <a:t>40</a:t>
                      </a:r>
                      <a:endParaRPr>
                        <a:latin typeface="Times New Roman" panose="02020603050405020304" charset="0"/>
                      </a:endParaRPr>
                    </a:p>
                  </a:txBody>
                  <a:tcPr/>
                </a:tc>
              </a:tr>
            </a:tbl>
          </a:graphicData>
        </a:graphic>
      </p:graphicFrame>
      <p:sp>
        <p:nvSpPr>
          <p:cNvPr id="3" name="Slide Number Placeholder 2"/>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191135"/>
            <a:ext cx="8229600" cy="1064895"/>
          </a:xfrm>
        </p:spPr>
        <p:txBody>
          <a:bodyPr/>
          <a:p>
            <a:pPr algn="ctr"/>
            <a:r>
              <a:rPr lang="en-IN" altLang="en-US" sz="3600">
                <a:latin typeface="Times New Roman" panose="02020603050405020304" charset="0"/>
                <a:sym typeface="+mn-ea"/>
              </a:rPr>
              <a:t>LCD DISPLAY</a:t>
            </a:r>
            <a:endParaRPr lang="en-IN" altLang="en-US" sz="3600">
              <a:latin typeface="Times New Roman" panose="02020603050405020304" charset="0"/>
            </a:endParaRPr>
          </a:p>
        </p:txBody>
      </p:sp>
      <p:sp>
        <p:nvSpPr>
          <p:cNvPr id="3" name="Content Placeholder 2"/>
          <p:cNvSpPr>
            <a:spLocks noGrp="1"/>
          </p:cNvSpPr>
          <p:nvPr>
            <p:ph sz="half" idx="1"/>
          </p:nvPr>
        </p:nvSpPr>
        <p:spPr/>
        <p:txBody>
          <a:bodyPr/>
          <a:p>
            <a:r>
              <a:rPr lang="en-IN" sz="1800" dirty="0">
                <a:latin typeface="Times New Roman" panose="02020603050405020304" charset="0"/>
                <a:sym typeface="+mn-ea"/>
              </a:rPr>
              <a:t>2*16 Liquid Crystal Display </a:t>
            </a:r>
            <a:endParaRPr lang="en-IN" sz="1800" dirty="0">
              <a:latin typeface="Times New Roman" panose="02020603050405020304" charset="0"/>
              <a:sym typeface="+mn-ea"/>
            </a:endParaRPr>
          </a:p>
          <a:p>
            <a:r>
              <a:rPr lang="en-IN" altLang="en-US" sz="1800">
                <a:latin typeface="Times New Roman" panose="02020603050405020304" charset="0"/>
              </a:rPr>
              <a:t>Used as an indicator for elevator position and movement.</a:t>
            </a:r>
            <a:endParaRPr lang="en-IN" altLang="en-US" sz="1800">
              <a:latin typeface="Times New Roman" panose="02020603050405020304" charset="0"/>
            </a:endParaRPr>
          </a:p>
          <a:p>
            <a:r>
              <a:rPr lang="en-IN" altLang="en-US" sz="1800">
                <a:latin typeface="Times New Roman" panose="02020603050405020304" charset="0"/>
              </a:rPr>
              <a:t>The JHD 162A lcd is fully compatible with the HD44780 LCD.</a:t>
            </a:r>
            <a:endParaRPr lang="en-IN" altLang="en-US" sz="1800">
              <a:latin typeface="Times New Roman" panose="02020603050405020304" charset="0"/>
            </a:endParaRPr>
          </a:p>
          <a:p>
            <a:r>
              <a:rPr lang="en-IN" altLang="en-US" sz="1800">
                <a:latin typeface="Times New Roman" panose="02020603050405020304" charset="0"/>
              </a:rPr>
              <a:t>.Hence the same set of the codes will work for both.It is a 16*2 Lcd module i.e. it has 16 columns and two rows for display.</a:t>
            </a:r>
            <a:endParaRPr lang="en-IN" altLang="en-US" sz="1800">
              <a:latin typeface="Times New Roman" panose="02020603050405020304" charset="0"/>
            </a:endParaRPr>
          </a:p>
          <a:p>
            <a:r>
              <a:rPr lang="en-IN" altLang="en-US" sz="1800">
                <a:latin typeface="Times New Roman" panose="02020603050405020304" charset="0"/>
              </a:rPr>
              <a:t>It can operate in either 8 bitmode or 4 Bit mode.</a:t>
            </a:r>
            <a:endParaRPr lang="en-IN" altLang="en-US" sz="1800">
              <a:latin typeface="Times New Roman" panose="02020603050405020304" charset="0"/>
            </a:endParaRPr>
          </a:p>
          <a:p>
            <a:r>
              <a:rPr lang="en-IN" altLang="en-US" sz="1800">
                <a:latin typeface="Times New Roman" panose="02020603050405020304" charset="0"/>
              </a:rPr>
              <a:t>In 8bit mode , an 8 bit data is sent to the LCD from the MCU. Whereas in 4 bit mode, 4 bits of data are sufficient to operate it.</a:t>
            </a:r>
            <a:endParaRPr lang="en-IN" altLang="en-US" sz="1800">
              <a:latin typeface="Times New Roman" panose="02020603050405020304" charset="0"/>
            </a:endParaRPr>
          </a:p>
        </p:txBody>
      </p:sp>
      <p:pic>
        <p:nvPicPr>
          <p:cNvPr id="5" name="Content Placeholder 2" descr="lcd162b-yhy"/>
          <p:cNvPicPr>
            <a:picLocks noChangeAspect="1"/>
          </p:cNvPicPr>
          <p:nvPr>
            <p:ph sz="half" idx="2"/>
          </p:nvPr>
        </p:nvPicPr>
        <p:blipFill>
          <a:blip r:embed="rId1"/>
          <a:stretch>
            <a:fillRect/>
          </a:stretch>
        </p:blipFill>
        <p:spPr>
          <a:xfrm>
            <a:off x="4427855" y="2132965"/>
            <a:ext cx="4038600" cy="3028950"/>
          </a:xfrm>
          <a:prstGeom prst="rect">
            <a:avLst/>
          </a:prstGeom>
        </p:spPr>
      </p:pic>
      <p:sp>
        <p:nvSpPr>
          <p:cNvPr id="4" name="Slide Number Placeholder 3"/>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altLang="en-US">
                <a:latin typeface="Times New Roman" panose="02020603050405020304" charset="0"/>
              </a:rPr>
              <a:t>DC MOTOR</a:t>
            </a:r>
            <a:endParaRPr lang="en-IN" altLang="en-US">
              <a:latin typeface="Times New Roman" panose="02020603050405020304" charset="0"/>
            </a:endParaRPr>
          </a:p>
        </p:txBody>
      </p:sp>
      <p:sp>
        <p:nvSpPr>
          <p:cNvPr id="5" name="Content Placeholder 4"/>
          <p:cNvSpPr>
            <a:spLocks noGrp="1"/>
          </p:cNvSpPr>
          <p:nvPr>
            <p:ph sz="quarter" idx="1"/>
          </p:nvPr>
        </p:nvSpPr>
        <p:spPr/>
        <p:txBody>
          <a:bodyPr/>
          <a:lstStyle/>
          <a:p>
            <a:r>
              <a:rPr lang="en-IN" sz="2000" dirty="0">
                <a:latin typeface="Times New Roman" panose="02020603050405020304" charset="0"/>
              </a:rPr>
              <a:t>A 100 RPM geared 12V DC motor is used.</a:t>
            </a:r>
            <a:endParaRPr lang="en-IN" sz="2000" dirty="0">
              <a:latin typeface="Times New Roman" panose="02020603050405020304" charset="0"/>
            </a:endParaRPr>
          </a:p>
          <a:p>
            <a:pPr marL="0" indent="0">
              <a:buNone/>
            </a:pPr>
            <a:endParaRPr lang="en-IN" sz="2000" dirty="0">
              <a:latin typeface="Times New Roman" panose="02020603050405020304" charset="0"/>
            </a:endParaRPr>
          </a:p>
          <a:p>
            <a:r>
              <a:rPr lang="en-IN" sz="2000" dirty="0">
                <a:latin typeface="Times New Roman" panose="02020603050405020304" charset="0"/>
              </a:rPr>
              <a:t>The DC motor connected to a pully control the </a:t>
            </a:r>
            <a:endParaRPr lang="en-IN" sz="2000" dirty="0">
              <a:latin typeface="Times New Roman" panose="02020603050405020304" charset="0"/>
            </a:endParaRPr>
          </a:p>
          <a:p>
            <a:pPr marL="0" indent="0">
              <a:buNone/>
            </a:pPr>
            <a:r>
              <a:rPr lang="en-IN" sz="2000" dirty="0">
                <a:latin typeface="Times New Roman" panose="02020603050405020304" charset="0"/>
              </a:rPr>
              <a:t>      </a:t>
            </a:r>
            <a:r>
              <a:rPr lang="en-IN" sz="2000" dirty="0">
                <a:latin typeface="Times New Roman" panose="02020603050405020304" charset="0"/>
                <a:sym typeface="+mn-ea"/>
              </a:rPr>
              <a:t>up-down movement of elevator.</a:t>
            </a:r>
            <a:endParaRPr lang="en-IN" sz="2000" dirty="0">
              <a:latin typeface="Times New Roman" panose="02020603050405020304" charset="0"/>
            </a:endParaRPr>
          </a:p>
          <a:p>
            <a:pPr marL="0" indent="0">
              <a:buNone/>
            </a:pPr>
            <a:endParaRPr lang="en-IN" sz="2000" dirty="0">
              <a:latin typeface="Times New Roman" panose="02020603050405020304" charset="0"/>
            </a:endParaRPr>
          </a:p>
          <a:p>
            <a:r>
              <a:rPr lang="en-IN" sz="2000" dirty="0">
                <a:latin typeface="Times New Roman" panose="02020603050405020304" charset="0"/>
              </a:rPr>
              <a:t>The Clockwise rotation corresponds to upward</a:t>
            </a:r>
            <a:endParaRPr lang="en-IN" sz="2000" dirty="0">
              <a:latin typeface="Times New Roman" panose="02020603050405020304" charset="0"/>
            </a:endParaRPr>
          </a:p>
          <a:p>
            <a:pPr marL="0" indent="0">
              <a:buNone/>
            </a:pPr>
            <a:r>
              <a:rPr lang="en-IN" sz="2000" dirty="0">
                <a:latin typeface="Times New Roman" panose="02020603050405020304" charset="0"/>
              </a:rPr>
              <a:t>     movement while the anticlockwise rotation corresponds to         </a:t>
            </a:r>
            <a:endParaRPr lang="en-IN" sz="2000" dirty="0">
              <a:latin typeface="Times New Roman" panose="02020603050405020304" charset="0"/>
            </a:endParaRPr>
          </a:p>
          <a:p>
            <a:pPr marL="0" indent="0">
              <a:buNone/>
            </a:pPr>
            <a:r>
              <a:rPr lang="en-IN" sz="2000" dirty="0">
                <a:latin typeface="Times New Roman" panose="02020603050405020304" charset="0"/>
              </a:rPr>
              <a:t>     downward movement.</a:t>
            </a:r>
            <a:endParaRPr lang="en-IN" sz="2000" dirty="0">
              <a:latin typeface="Times New Roman" panose="02020603050405020304" charset="0"/>
            </a:endParaRPr>
          </a:p>
        </p:txBody>
      </p:sp>
      <p:pic>
        <p:nvPicPr>
          <p:cNvPr id="3074" name="Picture 2"/>
          <p:cNvPicPr>
            <a:picLocks noChangeAspect="1" noChangeArrowheads="1"/>
          </p:cNvPicPr>
          <p:nvPr/>
        </p:nvPicPr>
        <p:blipFill>
          <a:blip r:embed="rId1" cstate="print"/>
          <a:srcRect/>
          <a:stretch>
            <a:fillRect/>
          </a:stretch>
        </p:blipFill>
        <p:spPr bwMode="auto">
          <a:xfrm>
            <a:off x="6665595" y="1011555"/>
            <a:ext cx="2218055" cy="221805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latin typeface="Times New Roman" panose="02020603050405020304" charset="0"/>
              </a:rPr>
              <a:t>MOTOR DRIVER IC</a:t>
            </a:r>
            <a:endParaRPr lang="en-IN" altLang="en-US">
              <a:latin typeface="Times New Roman" panose="02020603050405020304" charset="0"/>
            </a:endParaRPr>
          </a:p>
        </p:txBody>
      </p:sp>
      <p:sp>
        <p:nvSpPr>
          <p:cNvPr id="3" name="Content Placeholder 2"/>
          <p:cNvSpPr>
            <a:spLocks noGrp="1"/>
          </p:cNvSpPr>
          <p:nvPr>
            <p:ph sz="half" idx="1"/>
          </p:nvPr>
        </p:nvSpPr>
        <p:spPr>
          <a:xfrm>
            <a:off x="457200" y="1600200"/>
            <a:ext cx="6096635" cy="4462780"/>
          </a:xfrm>
        </p:spPr>
        <p:txBody>
          <a:bodyPr/>
          <a:p>
            <a:pPr marL="0" indent="0">
              <a:buNone/>
            </a:pPr>
            <a:r>
              <a:rPr lang="en-IN" altLang="en-US" sz="2800">
                <a:latin typeface="Times New Roman" panose="02020603050405020304" charset="0"/>
              </a:rPr>
              <a:t>L293D</a:t>
            </a:r>
            <a:endParaRPr lang="en-IN" altLang="en-US" sz="2800">
              <a:latin typeface="Times New Roman" panose="02020603050405020304" charset="0"/>
            </a:endParaRPr>
          </a:p>
          <a:p>
            <a:r>
              <a:rPr lang="en-IN" altLang="en-US" sz="2000">
                <a:latin typeface="Times New Roman" panose="02020603050405020304" charset="0"/>
              </a:rPr>
              <a:t>The Device is a monolithic integrated high voltage, high current four channel driver designed to accept standard DTL or TTL logic levels and drive inductive loads (such as relays solenoides, DC and stepping motors) and switching power transistors. </a:t>
            </a:r>
            <a:endParaRPr lang="en-IN" altLang="en-US" sz="2000">
              <a:latin typeface="Times New Roman" panose="02020603050405020304" charset="0"/>
            </a:endParaRPr>
          </a:p>
          <a:p>
            <a:r>
              <a:rPr lang="en-IN" altLang="en-US" sz="2000">
                <a:latin typeface="Times New Roman" panose="02020603050405020304" charset="0"/>
              </a:rPr>
              <a:t>To simplify use as two bridges each pair of channels is equipped with an enable input. A separate supply input is provided for the logic, allowing operation at a lower voltage and internal clamp diodes are included. This device is suitable for use in switching applications at frequenciesup to 5 kHz.</a:t>
            </a:r>
            <a:endParaRPr lang="en-IN" altLang="en-US" sz="2000">
              <a:latin typeface="Times New Roman" panose="02020603050405020304" charset="0"/>
            </a:endParaRPr>
          </a:p>
        </p:txBody>
      </p:sp>
      <p:sp>
        <p:nvSpPr>
          <p:cNvPr id="4" name="Slide Number Placeholder 3"/>
          <p:cNvSpPr>
            <a:spLocks noGrp="1"/>
          </p:cNvSpPr>
          <p:nvPr>
            <p:ph type="sldNum" sz="quarter" idx="12"/>
          </p:nvPr>
        </p:nvSpPr>
        <p:spPr/>
        <p:txBody>
          <a:bodyPr/>
          <a:p>
            <a:fld id="{02B48F2D-8D1F-4588-9C60-1C31F635DCCB}" type="slidenum">
              <a:rPr lang="en-IN" smtClean="0"/>
            </a:fld>
            <a:endParaRPr lang="en-IN"/>
          </a:p>
        </p:txBody>
      </p:sp>
      <p:pic>
        <p:nvPicPr>
          <p:cNvPr id="5" name="Content Placeholder 4"/>
          <p:cNvPicPr>
            <a:picLocks noChangeAspect="1"/>
          </p:cNvPicPr>
          <p:nvPr>
            <p:ph sz="half" idx="2"/>
          </p:nvPr>
        </p:nvPicPr>
        <p:blipFill>
          <a:blip r:embed="rId1"/>
          <a:stretch>
            <a:fillRect/>
          </a:stretch>
        </p:blipFill>
        <p:spPr>
          <a:xfrm>
            <a:off x="6535420" y="1417955"/>
            <a:ext cx="2151380" cy="17729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t>PICKIT3</a:t>
            </a:r>
            <a:endParaRPr lang="en-IN" altLang="en-US"/>
          </a:p>
        </p:txBody>
      </p:sp>
      <p:sp>
        <p:nvSpPr>
          <p:cNvPr id="4" name="Content Placeholder 3"/>
          <p:cNvSpPr>
            <a:spLocks noGrp="1"/>
          </p:cNvSpPr>
          <p:nvPr>
            <p:ph sz="half" idx="2"/>
          </p:nvPr>
        </p:nvSpPr>
        <p:spPr/>
        <p:txBody>
          <a:bodyPr/>
          <a:p>
            <a:r>
              <a:rPr lang="en-IN" altLang="en-US" sz="1600"/>
              <a:t>This the new PICKIT3 from microchip.The PICKIT3 allows debugging and programming of PIC.and dsPIC.Microcontrollers using the powerful graphical user interface of the MPLAB integrated development environment.</a:t>
            </a:r>
            <a:endParaRPr lang="en-IN" altLang="en-US" sz="1600"/>
          </a:p>
          <a:p>
            <a:r>
              <a:rPr lang="en-IN" altLang="en-US" sz="1600" b="1"/>
              <a:t>FEATURES:</a:t>
            </a:r>
            <a:endParaRPr lang="en-IN" altLang="en-US" sz="1600" b="1"/>
          </a:p>
          <a:p>
            <a:pPr>
              <a:buAutoNum type="arabicPeriod"/>
            </a:pPr>
            <a:r>
              <a:rPr lang="en-IN" altLang="en-US" sz="1600"/>
              <a:t>Real execution.</a:t>
            </a:r>
            <a:endParaRPr lang="en-IN" altLang="en-US" sz="1600"/>
          </a:p>
          <a:p>
            <a:pPr>
              <a:buAutoNum type="arabicPeriod"/>
            </a:pPr>
            <a:r>
              <a:rPr lang="en-IN" altLang="en-US" sz="1600"/>
              <a:t> MPLAB IDE compatible</a:t>
            </a:r>
            <a:endParaRPr lang="en-IN" altLang="en-US" sz="1600"/>
          </a:p>
          <a:p>
            <a:pPr>
              <a:buAutoNum type="arabicPeriod"/>
            </a:pPr>
            <a:r>
              <a:rPr lang="en-IN" altLang="en-US" sz="1600"/>
              <a:t>Built in short-circuit monitor.</a:t>
            </a:r>
            <a:endParaRPr lang="en-IN" altLang="en-US" sz="1600"/>
          </a:p>
          <a:p>
            <a:pPr>
              <a:buAutoNum type="arabicPeriod"/>
            </a:pPr>
            <a:r>
              <a:rPr lang="en-IN" altLang="en-US" sz="1600"/>
              <a:t>Firmware upgradable from PC web download.</a:t>
            </a:r>
            <a:endParaRPr lang="en-IN" altLang="en-US" sz="1600"/>
          </a:p>
          <a:p>
            <a:pPr>
              <a:buAutoNum type="arabicPeriod"/>
            </a:pPr>
            <a:r>
              <a:rPr lang="en-IN" altLang="en-US" sz="1600"/>
              <a:t>Fully enclosed.</a:t>
            </a:r>
            <a:endParaRPr lang="en-IN" altLang="en-US" sz="1600"/>
          </a:p>
          <a:p>
            <a:pPr>
              <a:buAutoNum type="arabicPeriod"/>
            </a:pPr>
            <a:r>
              <a:rPr lang="en-IN" altLang="en-US" sz="1600"/>
              <a:t>Read/write program and data memory of microcontroller</a:t>
            </a:r>
            <a:endParaRPr lang="en-IN" altLang="en-US" sz="1600"/>
          </a:p>
          <a:p>
            <a:pPr>
              <a:buAutoNum type="arabicPeriod"/>
            </a:pPr>
            <a:r>
              <a:rPr lang="en-IN" altLang="en-US" sz="1600"/>
              <a:t>Erase of program memory space with execution.</a:t>
            </a:r>
            <a:endParaRPr lang="en-IN" altLang="en-US" sz="1600"/>
          </a:p>
          <a:p>
            <a:endParaRPr lang="en-IN" altLang="en-US" sz="1600"/>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pic>
        <p:nvPicPr>
          <p:cNvPr id="6" name="Content Placeholder 5"/>
          <p:cNvPicPr>
            <a:picLocks noChangeAspect="1"/>
          </p:cNvPicPr>
          <p:nvPr>
            <p:ph sz="half" idx="1"/>
          </p:nvPr>
        </p:nvPicPr>
        <p:blipFill>
          <a:blip r:embed="rId1"/>
          <a:stretch>
            <a:fillRect/>
          </a:stretch>
        </p:blipFill>
        <p:spPr>
          <a:xfrm>
            <a:off x="457200" y="2183765"/>
            <a:ext cx="4032250" cy="33578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latin typeface="Times New Roman" panose="02020603050405020304" charset="0"/>
              </a:rPr>
              <a:t>ELEVATOR PROTOTYPE</a:t>
            </a:r>
            <a:endParaRPr lang="en-IN" altLang="en-US">
              <a:latin typeface="Times New Roman" panose="02020603050405020304" charset="0"/>
            </a:endParaRPr>
          </a:p>
        </p:txBody>
      </p:sp>
      <p:sp>
        <p:nvSpPr>
          <p:cNvPr id="4" name="Slide Number Placeholder 3"/>
          <p:cNvSpPr>
            <a:spLocks noGrp="1"/>
          </p:cNvSpPr>
          <p:nvPr>
            <p:ph type="sldNum" sz="quarter" idx="12"/>
          </p:nvPr>
        </p:nvSpPr>
        <p:spPr/>
        <p:txBody>
          <a:bodyPr/>
          <a:p>
            <a:fld id="{02B48F2D-8D1F-4588-9C60-1C31F635DCCB}" type="slidenum">
              <a:rPr lang="en-IN" smtClean="0"/>
            </a:fld>
            <a:endParaRPr lang="en-IN"/>
          </a:p>
        </p:txBody>
      </p:sp>
      <p:pic>
        <p:nvPicPr>
          <p:cNvPr id="5" name="Content Placeholder 4" descr="160px-Paternoster_animated"/>
          <p:cNvPicPr>
            <a:picLocks noChangeAspect="1"/>
          </p:cNvPicPr>
          <p:nvPr>
            <p:ph sz="half" idx="1"/>
          </p:nvPr>
        </p:nvPicPr>
        <p:blipFill>
          <a:blip r:embed="rId1"/>
          <a:stretch>
            <a:fillRect/>
          </a:stretch>
        </p:blipFill>
        <p:spPr>
          <a:xfrm>
            <a:off x="2698750" y="4087495"/>
            <a:ext cx="1649730" cy="2031365"/>
          </a:xfrm>
          <a:prstGeom prst="rect">
            <a:avLst/>
          </a:prstGeom>
        </p:spPr>
      </p:pic>
      <p:pic>
        <p:nvPicPr>
          <p:cNvPr id="8" name="Content Placeholder 7" descr="cub_simple_lesson05_fig3"/>
          <p:cNvPicPr>
            <a:picLocks noChangeAspect="1"/>
          </p:cNvPicPr>
          <p:nvPr>
            <p:ph sz="half" idx="2"/>
          </p:nvPr>
        </p:nvPicPr>
        <p:blipFill>
          <a:blip r:embed="rId2"/>
          <a:stretch>
            <a:fillRect/>
          </a:stretch>
        </p:blipFill>
        <p:spPr>
          <a:xfrm>
            <a:off x="5777865" y="1493520"/>
            <a:ext cx="2576195" cy="3870960"/>
          </a:xfrm>
          <a:prstGeom prst="rect">
            <a:avLst/>
          </a:prstGeom>
          <a:noFill/>
          <a:ln w="9525">
            <a:noFill/>
            <a:miter/>
          </a:ln>
        </p:spPr>
      </p:pic>
      <p:pic>
        <p:nvPicPr>
          <p:cNvPr id="3" name="Picture 2"/>
          <p:cNvPicPr>
            <a:picLocks noChangeAspect="1"/>
          </p:cNvPicPr>
          <p:nvPr/>
        </p:nvPicPr>
        <p:blipFill>
          <a:blip r:embed="rId3"/>
          <a:stretch>
            <a:fillRect/>
          </a:stretch>
        </p:blipFill>
        <p:spPr>
          <a:xfrm>
            <a:off x="457835" y="1417320"/>
            <a:ext cx="1578610" cy="2050415"/>
          </a:xfrm>
          <a:prstGeom prst="rect">
            <a:avLst/>
          </a:prstGeom>
        </p:spPr>
      </p:pic>
      <p:pic>
        <p:nvPicPr>
          <p:cNvPr id="6" name="Picture 5"/>
          <p:cNvPicPr>
            <a:picLocks noChangeAspect="1"/>
          </p:cNvPicPr>
          <p:nvPr/>
        </p:nvPicPr>
        <p:blipFill>
          <a:blip r:embed="rId4"/>
          <a:stretch>
            <a:fillRect/>
          </a:stretch>
        </p:blipFill>
        <p:spPr>
          <a:xfrm>
            <a:off x="456565" y="4087495"/>
            <a:ext cx="1579245" cy="2031365"/>
          </a:xfrm>
          <a:prstGeom prst="rect">
            <a:avLst/>
          </a:prstGeom>
          <a:solidFill>
            <a:schemeClr val="lt1"/>
          </a:solidFill>
        </p:spPr>
      </p:pic>
      <p:pic>
        <p:nvPicPr>
          <p:cNvPr id="7" name="Picture 6"/>
          <p:cNvPicPr>
            <a:picLocks noChangeAspect="1"/>
          </p:cNvPicPr>
          <p:nvPr/>
        </p:nvPicPr>
        <p:blipFill>
          <a:blip r:embed="rId5"/>
          <a:stretch>
            <a:fillRect/>
          </a:stretch>
        </p:blipFill>
        <p:spPr>
          <a:xfrm>
            <a:off x="2698750" y="1417955"/>
            <a:ext cx="1650365" cy="2050415"/>
          </a:xfrm>
          <a:prstGeom prst="rect">
            <a:avLst/>
          </a:prstGeom>
        </p:spPr>
      </p:pic>
      <p:sp>
        <p:nvSpPr>
          <p:cNvPr id="10" name="Text Box 9"/>
          <p:cNvSpPr txBox="1"/>
          <p:nvPr/>
        </p:nvSpPr>
        <p:spPr>
          <a:xfrm>
            <a:off x="5976620" y="5283200"/>
            <a:ext cx="1979930" cy="365760"/>
          </a:xfrm>
          <a:prstGeom prst="rect">
            <a:avLst/>
          </a:prstGeom>
          <a:noFill/>
        </p:spPr>
        <p:txBody>
          <a:bodyPr wrap="square" rtlCol="0">
            <a:spAutoFit/>
          </a:bodyPr>
          <a:p>
            <a:r>
              <a:rPr lang="en-IN" altLang="en-US">
                <a:latin typeface="Times New Roman" panose="02020603050405020304" charset="0"/>
              </a:rPr>
              <a:t>Basic Principle</a:t>
            </a:r>
            <a:endParaRPr lang="en-IN" altLang="en-US">
              <a:latin typeface="Times New Roman" panose="02020603050405020304" charset="0"/>
            </a:endParaRPr>
          </a:p>
        </p:txBody>
      </p:sp>
      <p:sp>
        <p:nvSpPr>
          <p:cNvPr id="11" name="Text Box 10"/>
          <p:cNvSpPr txBox="1"/>
          <p:nvPr/>
        </p:nvSpPr>
        <p:spPr>
          <a:xfrm>
            <a:off x="2870835" y="6238875"/>
            <a:ext cx="1876425" cy="365760"/>
          </a:xfrm>
          <a:prstGeom prst="rect">
            <a:avLst/>
          </a:prstGeom>
          <a:noFill/>
        </p:spPr>
        <p:txBody>
          <a:bodyPr wrap="square" rtlCol="0">
            <a:spAutoFit/>
          </a:bodyPr>
          <a:p>
            <a:r>
              <a:rPr lang="en-IN" altLang="en-US">
                <a:latin typeface="Times New Roman" panose="02020603050405020304" charset="0"/>
              </a:rPr>
              <a:t>up-down motion</a:t>
            </a:r>
            <a:endParaRPr lang="en-IN" altLang="en-US">
              <a:latin typeface="Times New Roman" panose="02020603050405020304" charset="0"/>
            </a:endParaRPr>
          </a:p>
        </p:txBody>
      </p:sp>
      <p:sp>
        <p:nvSpPr>
          <p:cNvPr id="13" name="Text Box 12"/>
          <p:cNvSpPr txBox="1"/>
          <p:nvPr/>
        </p:nvSpPr>
        <p:spPr>
          <a:xfrm>
            <a:off x="264160" y="3552825"/>
            <a:ext cx="1964690" cy="365760"/>
          </a:xfrm>
          <a:prstGeom prst="rect">
            <a:avLst/>
          </a:prstGeom>
          <a:noFill/>
        </p:spPr>
        <p:txBody>
          <a:bodyPr wrap="square" rtlCol="0">
            <a:spAutoFit/>
          </a:bodyPr>
          <a:p>
            <a:r>
              <a:rPr lang="en-IN" altLang="en-US">
                <a:latin typeface="Times New Roman" panose="02020603050405020304" charset="0"/>
              </a:rPr>
              <a:t>Front view</a:t>
            </a:r>
            <a:endParaRPr lang="en-IN" altLang="en-US">
              <a:latin typeface="Times New Roman" panose="02020603050405020304" charset="0"/>
            </a:endParaRPr>
          </a:p>
        </p:txBody>
      </p:sp>
      <p:sp>
        <p:nvSpPr>
          <p:cNvPr id="14" name="Text Box 13"/>
          <p:cNvSpPr txBox="1"/>
          <p:nvPr/>
        </p:nvSpPr>
        <p:spPr>
          <a:xfrm>
            <a:off x="3023235" y="3552825"/>
            <a:ext cx="1724025" cy="365760"/>
          </a:xfrm>
          <a:prstGeom prst="rect">
            <a:avLst/>
          </a:prstGeom>
          <a:noFill/>
        </p:spPr>
        <p:txBody>
          <a:bodyPr wrap="square" rtlCol="0">
            <a:spAutoFit/>
          </a:bodyPr>
          <a:p>
            <a:r>
              <a:rPr lang="en-IN" altLang="en-US">
                <a:latin typeface="Times New Roman" panose="02020603050405020304" charset="0"/>
              </a:rPr>
              <a:t>Top View</a:t>
            </a:r>
            <a:endParaRPr lang="en-IN" altLang="en-US">
              <a:latin typeface="Times New Roman" panose="02020603050405020304" charset="0"/>
            </a:endParaRPr>
          </a:p>
        </p:txBody>
      </p:sp>
      <p:sp>
        <p:nvSpPr>
          <p:cNvPr id="15" name="Text Box 14"/>
          <p:cNvSpPr txBox="1"/>
          <p:nvPr/>
        </p:nvSpPr>
        <p:spPr>
          <a:xfrm>
            <a:off x="299085" y="6182360"/>
            <a:ext cx="1824355" cy="365760"/>
          </a:xfrm>
          <a:prstGeom prst="rect">
            <a:avLst/>
          </a:prstGeom>
          <a:noFill/>
        </p:spPr>
        <p:txBody>
          <a:bodyPr wrap="square" rtlCol="0">
            <a:spAutoFit/>
          </a:bodyPr>
          <a:p>
            <a:r>
              <a:rPr lang="en-IN" altLang="en-US">
                <a:latin typeface="Times New Roman" panose="02020603050405020304" charset="0"/>
              </a:rPr>
              <a:t>Side view</a:t>
            </a:r>
            <a:endParaRPr lang="en-IN" altLang="en-US">
              <a:latin typeface="Times New Roman" panose="020206030504050203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sz="4000">
                <a:latin typeface="Times New Roman" panose="02020603050405020304" charset="0"/>
              </a:rPr>
              <a:t>ELEVATOR SYSTEM OVERVIEW</a:t>
            </a:r>
            <a:endParaRPr lang="en-IN" altLang="en-US" sz="4000">
              <a:latin typeface="Times New Roman" panose="02020603050405020304" charset="0"/>
            </a:endParaRPr>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sp>
        <p:nvSpPr>
          <p:cNvPr id="8" name="Rectangle 7"/>
          <p:cNvSpPr/>
          <p:nvPr/>
        </p:nvSpPr>
        <p:spPr>
          <a:xfrm>
            <a:off x="2289175" y="1929130"/>
            <a:ext cx="1392555" cy="8553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FLOOR</a:t>
            </a:r>
            <a:endParaRPr lang="en-IN" altLang="en-US">
              <a:latin typeface="Times New Roman" panose="02020603050405020304" charset="0"/>
            </a:endParaRPr>
          </a:p>
        </p:txBody>
      </p:sp>
      <p:sp>
        <p:nvSpPr>
          <p:cNvPr id="9" name="Rectangle 8"/>
          <p:cNvSpPr/>
          <p:nvPr/>
        </p:nvSpPr>
        <p:spPr>
          <a:xfrm>
            <a:off x="4403725" y="1803400"/>
            <a:ext cx="1439545" cy="1080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ELEVATOR CAR</a:t>
            </a:r>
            <a:endParaRPr lang="en-IN" altLang="en-US">
              <a:latin typeface="Times New Roman" panose="02020603050405020304" charset="0"/>
            </a:endParaRPr>
          </a:p>
        </p:txBody>
      </p:sp>
      <p:sp>
        <p:nvSpPr>
          <p:cNvPr id="10" name="Rectangle 9"/>
          <p:cNvSpPr/>
          <p:nvPr/>
        </p:nvSpPr>
        <p:spPr>
          <a:xfrm>
            <a:off x="6790055" y="1803400"/>
            <a:ext cx="1438910" cy="1080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ARRIVAL </a:t>
            </a:r>
            <a:endParaRPr lang="en-IN" altLang="en-US">
              <a:latin typeface="Times New Roman" panose="02020603050405020304" charset="0"/>
            </a:endParaRPr>
          </a:p>
          <a:p>
            <a:pPr algn="ctr"/>
            <a:r>
              <a:rPr lang="en-IN" altLang="en-US">
                <a:latin typeface="Times New Roman" panose="02020603050405020304" charset="0"/>
              </a:rPr>
              <a:t>SENSOR</a:t>
            </a:r>
            <a:endParaRPr lang="en-IN" altLang="en-US">
              <a:latin typeface="Times New Roman" panose="02020603050405020304" charset="0"/>
            </a:endParaRPr>
          </a:p>
        </p:txBody>
      </p:sp>
      <p:sp>
        <p:nvSpPr>
          <p:cNvPr id="11" name="Rectangle 10"/>
          <p:cNvSpPr/>
          <p:nvPr/>
        </p:nvSpPr>
        <p:spPr>
          <a:xfrm>
            <a:off x="1052830" y="3547110"/>
            <a:ext cx="1236345" cy="720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FLOOR BUTTON</a:t>
            </a:r>
            <a:endParaRPr lang="en-IN" altLang="en-US">
              <a:latin typeface="Times New Roman" panose="02020603050405020304" charset="0"/>
            </a:endParaRPr>
          </a:p>
        </p:txBody>
      </p:sp>
      <p:sp>
        <p:nvSpPr>
          <p:cNvPr id="12" name="Rectangle 11"/>
          <p:cNvSpPr/>
          <p:nvPr/>
        </p:nvSpPr>
        <p:spPr>
          <a:xfrm>
            <a:off x="2475230" y="3526790"/>
            <a:ext cx="1125855" cy="720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FLOOR LAMP</a:t>
            </a:r>
            <a:endParaRPr lang="en-IN" altLang="en-US">
              <a:latin typeface="Times New Roman" panose="02020603050405020304" charset="0"/>
            </a:endParaRPr>
          </a:p>
        </p:txBody>
      </p:sp>
      <p:sp>
        <p:nvSpPr>
          <p:cNvPr id="13" name="Rectangle 12"/>
          <p:cNvSpPr/>
          <p:nvPr/>
        </p:nvSpPr>
        <p:spPr>
          <a:xfrm>
            <a:off x="3681730" y="3545840"/>
            <a:ext cx="1443990" cy="720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DIRECTION LAMP</a:t>
            </a:r>
            <a:endParaRPr lang="en-IN" altLang="en-US">
              <a:latin typeface="Times New Roman" panose="02020603050405020304" charset="0"/>
            </a:endParaRPr>
          </a:p>
        </p:txBody>
      </p:sp>
      <p:sp>
        <p:nvSpPr>
          <p:cNvPr id="14" name="Rectangle 13"/>
          <p:cNvSpPr/>
          <p:nvPr/>
        </p:nvSpPr>
        <p:spPr>
          <a:xfrm>
            <a:off x="3505835" y="4657725"/>
            <a:ext cx="1120140" cy="720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sym typeface="+mn-ea"/>
              </a:rPr>
              <a:t>FLOOR BUTTON</a:t>
            </a:r>
            <a:endParaRPr lang="en-US">
              <a:latin typeface="Times New Roman" panose="02020603050405020304" charset="0"/>
            </a:endParaRPr>
          </a:p>
        </p:txBody>
      </p:sp>
      <p:sp>
        <p:nvSpPr>
          <p:cNvPr id="15" name="Rectangle 14"/>
          <p:cNvSpPr/>
          <p:nvPr/>
        </p:nvSpPr>
        <p:spPr>
          <a:xfrm>
            <a:off x="4802505" y="4656455"/>
            <a:ext cx="1132840" cy="720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sym typeface="+mn-ea"/>
              </a:rPr>
              <a:t>FLOOR LAMP</a:t>
            </a:r>
            <a:endParaRPr lang="en-US">
              <a:latin typeface="Times New Roman" panose="02020603050405020304" charset="0"/>
            </a:endParaRPr>
          </a:p>
        </p:txBody>
      </p:sp>
      <p:sp>
        <p:nvSpPr>
          <p:cNvPr id="16" name="Rectangle 15"/>
          <p:cNvSpPr/>
          <p:nvPr/>
        </p:nvSpPr>
        <p:spPr>
          <a:xfrm>
            <a:off x="6026150" y="4657725"/>
            <a:ext cx="1524000" cy="720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sym typeface="+mn-ea"/>
              </a:rPr>
              <a:t>DIRECTION LAMP</a:t>
            </a:r>
            <a:endParaRPr lang="en-US">
              <a:latin typeface="Times New Roman" panose="02020603050405020304" charset="0"/>
            </a:endParaRPr>
          </a:p>
        </p:txBody>
      </p:sp>
      <p:cxnSp>
        <p:nvCxnSpPr>
          <p:cNvPr id="21" name="Elbow Connector 20"/>
          <p:cNvCxnSpPr>
            <a:stCxn id="11" idx="0"/>
            <a:endCxn id="12" idx="0"/>
          </p:cNvCxnSpPr>
          <p:nvPr/>
        </p:nvCxnSpPr>
        <p:spPr>
          <a:xfrm rot="16200000">
            <a:off x="2344738" y="2853373"/>
            <a:ext cx="20320" cy="1367155"/>
          </a:xfrm>
          <a:prstGeom prst="bentConnector3">
            <a:avLst>
              <a:gd name="adj1" fmla="val 1273438"/>
            </a:avLst>
          </a:prstGeom>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4" idx="0"/>
            <a:endCxn id="16" idx="0"/>
          </p:cNvCxnSpPr>
          <p:nvPr/>
        </p:nvCxnSpPr>
        <p:spPr>
          <a:xfrm rot="16200000">
            <a:off x="5427028" y="3296603"/>
            <a:ext cx="3175" cy="2722245"/>
          </a:xfrm>
          <a:prstGeom prst="bentConnector3">
            <a:avLst>
              <a:gd name="adj1" fmla="val 7560000"/>
            </a:avLst>
          </a:prstGeom>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15" idx="0"/>
          </p:cNvCxnSpPr>
          <p:nvPr/>
        </p:nvCxnSpPr>
        <p:spPr>
          <a:xfrm rot="16200000">
            <a:off x="4424045" y="3706495"/>
            <a:ext cx="1894840" cy="5080"/>
          </a:xfrm>
          <a:prstGeom prst="bentConnector3">
            <a:avLst>
              <a:gd name="adj1" fmla="val 4996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Elbow Connector 26"/>
          <p:cNvCxnSpPr>
            <a:stCxn id="10" idx="1"/>
            <a:endCxn id="9" idx="3"/>
          </p:cNvCxnSpPr>
          <p:nvPr/>
        </p:nvCxnSpPr>
        <p:spPr>
          <a:xfrm rot="10800000">
            <a:off x="5843270" y="2343785"/>
            <a:ext cx="946785" cy="3175"/>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8" idx="3"/>
          </p:cNvCxnSpPr>
          <p:nvPr/>
        </p:nvCxnSpPr>
        <p:spPr>
          <a:xfrm flipV="1">
            <a:off x="3681730" y="2329815"/>
            <a:ext cx="1720850" cy="2730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6200000" flipV="1">
            <a:off x="2268220" y="3015615"/>
            <a:ext cx="525780" cy="18415"/>
          </a:xfrm>
          <a:prstGeom prst="bentConnector3">
            <a:avLst>
              <a:gd name="adj1" fmla="val 4994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Elbow Connector 34"/>
          <p:cNvCxnSpPr/>
          <p:nvPr/>
        </p:nvCxnSpPr>
        <p:spPr>
          <a:xfrm rot="16200000" flipV="1">
            <a:off x="3500120" y="2885440"/>
            <a:ext cx="785495" cy="583565"/>
          </a:xfrm>
          <a:prstGeom prst="bentConnector3">
            <a:avLst>
              <a:gd name="adj1" fmla="val 4996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p:nvPr/>
        </p:nvCxnSpPr>
        <p:spPr>
          <a:xfrm rot="16200000">
            <a:off x="4426585" y="3198495"/>
            <a:ext cx="621030" cy="35560"/>
          </a:xfrm>
          <a:prstGeom prst="bentConnector3">
            <a:avLst>
              <a:gd name="adj1" fmla="val 49898"/>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518795"/>
            <a:ext cx="8229600" cy="582613"/>
          </a:xfrm>
        </p:spPr>
        <p:txBody>
          <a:bodyPr/>
          <a:p>
            <a:r>
              <a:rPr lang="en-IN" altLang="en-US" sz="4000">
                <a:latin typeface="Times New Roman" panose="02020603050405020304" charset="0"/>
              </a:rPr>
              <a:t>ELEVATOR DISPATCHING STRATEGY</a:t>
            </a:r>
            <a:endParaRPr lang="en-IN" altLang="en-US" sz="4000">
              <a:latin typeface="Times New Roman" panose="02020603050405020304" charset="0"/>
            </a:endParaRPr>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sp>
        <p:nvSpPr>
          <p:cNvPr id="6" name="Oval 5"/>
          <p:cNvSpPr/>
          <p:nvPr/>
        </p:nvSpPr>
        <p:spPr>
          <a:xfrm>
            <a:off x="1145540" y="1760220"/>
            <a:ext cx="2952115" cy="1079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DISPATCH ELEVATOR</a:t>
            </a:r>
            <a:endParaRPr lang="en-IN" altLang="en-US">
              <a:latin typeface="Times New Roman" panose="02020603050405020304" charset="0"/>
            </a:endParaRPr>
          </a:p>
        </p:txBody>
      </p:sp>
      <p:sp>
        <p:nvSpPr>
          <p:cNvPr id="7" name="Oval 6"/>
          <p:cNvSpPr/>
          <p:nvPr/>
        </p:nvSpPr>
        <p:spPr>
          <a:xfrm>
            <a:off x="4857115" y="3757295"/>
            <a:ext cx="2952115" cy="1079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REQUEST ELEVATOR</a:t>
            </a:r>
            <a:endParaRPr lang="en-IN" altLang="en-US">
              <a:latin typeface="Times New Roman" panose="02020603050405020304" charset="0"/>
            </a:endParaRPr>
          </a:p>
        </p:txBody>
      </p:sp>
      <p:sp>
        <p:nvSpPr>
          <p:cNvPr id="8" name="Oval 7"/>
          <p:cNvSpPr/>
          <p:nvPr/>
        </p:nvSpPr>
        <p:spPr>
          <a:xfrm>
            <a:off x="1145540" y="3757295"/>
            <a:ext cx="2952115" cy="1079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SELECT DESTINATIN</a:t>
            </a:r>
            <a:endParaRPr lang="en-IN" altLang="en-US">
              <a:latin typeface="Times New Roman" panose="02020603050405020304" charset="0"/>
            </a:endParaRPr>
          </a:p>
        </p:txBody>
      </p:sp>
      <p:sp>
        <p:nvSpPr>
          <p:cNvPr id="9" name="Oval 8"/>
          <p:cNvSpPr/>
          <p:nvPr/>
        </p:nvSpPr>
        <p:spPr>
          <a:xfrm>
            <a:off x="4857115" y="1760220"/>
            <a:ext cx="2952115" cy="1079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IN" altLang="en-US">
                <a:latin typeface="Times New Roman" panose="02020603050405020304" charset="0"/>
              </a:rPr>
              <a:t>STOP ELEVATOR FLOOR</a:t>
            </a:r>
            <a:endParaRPr lang="en-IN" altLang="en-US">
              <a:latin typeface="Times New Roman" panose="02020603050405020304" charset="0"/>
            </a:endParaRPr>
          </a:p>
        </p:txBody>
      </p:sp>
      <p:sp>
        <p:nvSpPr>
          <p:cNvPr id="10" name="Text Box 9"/>
          <p:cNvSpPr txBox="1"/>
          <p:nvPr/>
        </p:nvSpPr>
        <p:spPr>
          <a:xfrm>
            <a:off x="3721735" y="5156200"/>
            <a:ext cx="2226310" cy="365760"/>
          </a:xfrm>
          <a:prstGeom prst="rect">
            <a:avLst/>
          </a:prstGeom>
          <a:noFill/>
        </p:spPr>
        <p:txBody>
          <a:bodyPr wrap="square" rtlCol="0">
            <a:spAutoFit/>
          </a:bodyPr>
          <a:p>
            <a:r>
              <a:rPr lang="en-IN" altLang="en-US">
                <a:latin typeface="Times New Roman" panose="02020603050405020304" charset="0"/>
              </a:rPr>
              <a:t>ELVATOR USER</a:t>
            </a:r>
            <a:endParaRPr lang="en-IN" altLang="en-US">
              <a:latin typeface="Times New Roman" panose="02020603050405020304" charset="0"/>
            </a:endParaRPr>
          </a:p>
        </p:txBody>
      </p:sp>
      <p:cxnSp>
        <p:nvCxnSpPr>
          <p:cNvPr id="11" name="Straight Arrow Connector 10"/>
          <p:cNvCxnSpPr>
            <a:endCxn id="9" idx="3"/>
          </p:cNvCxnSpPr>
          <p:nvPr/>
        </p:nvCxnSpPr>
        <p:spPr>
          <a:xfrm flipV="1">
            <a:off x="3286125" y="2681605"/>
            <a:ext cx="2003425" cy="10972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3449955" y="2696210"/>
            <a:ext cx="2126615" cy="11245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0"/>
            <a:endCxn id="6" idx="4"/>
          </p:cNvCxnSpPr>
          <p:nvPr/>
        </p:nvCxnSpPr>
        <p:spPr>
          <a:xfrm flipV="1">
            <a:off x="2621915" y="2839720"/>
            <a:ext cx="0" cy="9175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7" idx="0"/>
            <a:endCxn id="9" idx="4"/>
          </p:cNvCxnSpPr>
          <p:nvPr/>
        </p:nvCxnSpPr>
        <p:spPr>
          <a:xfrm flipV="1">
            <a:off x="6333490" y="2839720"/>
            <a:ext cx="0" cy="9175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482975" y="4720590"/>
            <a:ext cx="687070" cy="3517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7" idx="3"/>
          </p:cNvCxnSpPr>
          <p:nvPr/>
        </p:nvCxnSpPr>
        <p:spPr>
          <a:xfrm flipV="1">
            <a:off x="4761865" y="4678680"/>
            <a:ext cx="527685" cy="36512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t>EXAMPLE PROBLEM</a:t>
            </a:r>
            <a:endParaRPr lang="en-IN" altLang="en-US"/>
          </a:p>
        </p:txBody>
      </p:sp>
      <p:sp>
        <p:nvSpPr>
          <p:cNvPr id="4" name="Content Placeholder 3"/>
          <p:cNvSpPr>
            <a:spLocks noGrp="1"/>
          </p:cNvSpPr>
          <p:nvPr>
            <p:ph sz="half" idx="2"/>
          </p:nvPr>
        </p:nvSpPr>
        <p:spPr>
          <a:xfrm>
            <a:off x="457200" y="1536065"/>
            <a:ext cx="8229600" cy="4590415"/>
          </a:xfrm>
        </p:spPr>
        <p:txBody>
          <a:bodyPr/>
          <a:p>
            <a:pPr marL="171450" indent="-171450"/>
            <a:r>
              <a:rPr lang="en-IN" altLang="en-US" sz="1800"/>
              <a:t>Device an algorithm for PIC controller based elevator control system design having three floors and maximum five riders capacity.</a:t>
            </a:r>
            <a:endParaRPr lang="en-IN" altLang="en-US" sz="1800"/>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274955"/>
            <a:ext cx="8229600" cy="1325245"/>
          </a:xfrm>
        </p:spPr>
        <p:txBody>
          <a:bodyPr/>
          <a:p>
            <a:pPr algn="l"/>
            <a:r>
              <a:rPr lang="en-IN" altLang="en-US" sz="4000"/>
              <a:t>        </a:t>
            </a:r>
            <a:r>
              <a:rPr lang="en-IN" altLang="en-US" sz="4000">
                <a:latin typeface="Times New Roman" panose="02020603050405020304" charset="0"/>
              </a:rPr>
              <a:t>PROTEUS PROFESSIONAL </a:t>
            </a:r>
            <a:br>
              <a:rPr lang="en-IN" altLang="en-US" sz="4000">
                <a:latin typeface="Times New Roman" panose="02020603050405020304" charset="0"/>
              </a:rPr>
            </a:br>
            <a:r>
              <a:rPr lang="en-IN" altLang="en-US" sz="4000">
                <a:latin typeface="Times New Roman" panose="02020603050405020304" charset="0"/>
              </a:rPr>
              <a:t>         SUITE(Circuit Simulation)</a:t>
            </a:r>
            <a:r>
              <a:rPr lang="en-IN" altLang="en-US" sz="4000"/>
              <a:t>   </a:t>
            </a:r>
            <a:endParaRPr lang="en-IN" altLang="en-US" sz="4000"/>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pic>
        <p:nvPicPr>
          <p:cNvPr id="8" name="Content Placeholder 7" descr="proteus1"/>
          <p:cNvPicPr>
            <a:picLocks noChangeAspect="1"/>
          </p:cNvPicPr>
          <p:nvPr>
            <p:ph sz="half" idx="1"/>
          </p:nvPr>
        </p:nvPicPr>
        <p:blipFill>
          <a:blip r:embed="rId1"/>
          <a:stretch>
            <a:fillRect/>
          </a:stretch>
        </p:blipFill>
        <p:spPr>
          <a:xfrm>
            <a:off x="330835" y="274955"/>
            <a:ext cx="1304925" cy="1323975"/>
          </a:xfrm>
          <a:prstGeom prst="rect">
            <a:avLst/>
          </a:prstGeom>
        </p:spPr>
      </p:pic>
      <p:pic>
        <p:nvPicPr>
          <p:cNvPr id="6" name="Content Placeholder 1"/>
          <p:cNvPicPr>
            <a:picLocks noChangeAspect="1"/>
          </p:cNvPicPr>
          <p:nvPr>
            <p:ph sz="half" idx="2"/>
          </p:nvPr>
        </p:nvPicPr>
        <p:blipFill>
          <a:blip r:embed="rId2"/>
          <a:stretch>
            <a:fillRect/>
          </a:stretch>
        </p:blipFill>
        <p:spPr>
          <a:xfrm>
            <a:off x="330835" y="1600835"/>
            <a:ext cx="8355965" cy="4645025"/>
          </a:xfrm>
          <a:prstGeom prst="rect">
            <a:avLst/>
          </a:prstGeom>
          <a:noFill/>
          <a:ln w="9525">
            <a:noFill/>
            <a:miter/>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b="1">
                <a:latin typeface="Times New Roman" panose="02020603050405020304" charset="0"/>
              </a:rPr>
              <a:t>COMPILER</a:t>
            </a:r>
            <a:endParaRPr lang="en-IN" altLang="en-US" b="1">
              <a:latin typeface="Times New Roman" panose="02020603050405020304" charset="0"/>
            </a:endParaRPr>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pic>
        <p:nvPicPr>
          <p:cNvPr id="8" name="Content Placeholder 7" descr="mikroc_pic_offer_title"/>
          <p:cNvPicPr>
            <a:picLocks noChangeAspect="1"/>
          </p:cNvPicPr>
          <p:nvPr>
            <p:ph idx="1"/>
          </p:nvPr>
        </p:nvPicPr>
        <p:blipFill>
          <a:blip r:embed="rId1"/>
          <a:stretch>
            <a:fillRect/>
          </a:stretch>
        </p:blipFill>
        <p:spPr>
          <a:xfrm>
            <a:off x="1943100" y="1258570"/>
            <a:ext cx="5448935" cy="1485900"/>
          </a:xfrm>
          <a:prstGeom prst="rect">
            <a:avLst/>
          </a:prstGeom>
        </p:spPr>
      </p:pic>
      <p:sp>
        <p:nvSpPr>
          <p:cNvPr id="3" name="Text Box 2"/>
          <p:cNvSpPr txBox="1"/>
          <p:nvPr/>
        </p:nvSpPr>
        <p:spPr>
          <a:xfrm>
            <a:off x="1037590" y="1281430"/>
            <a:ext cx="4327525" cy="1310640"/>
          </a:xfrm>
          <a:prstGeom prst="rect">
            <a:avLst/>
          </a:prstGeom>
          <a:noFill/>
        </p:spPr>
        <p:txBody>
          <a:bodyPr wrap="square" rtlCol="0">
            <a:spAutoFit/>
          </a:bodyPr>
          <a:p>
            <a:pPr algn="l"/>
            <a:endParaRPr lang="en-IN" sz="4000" dirty="0">
              <a:sym typeface="+mn-ea"/>
            </a:endParaRPr>
          </a:p>
          <a:p>
            <a:pPr algn="l"/>
            <a:endParaRPr lang="en-US" sz="4000"/>
          </a:p>
        </p:txBody>
      </p:sp>
      <p:sp>
        <p:nvSpPr>
          <p:cNvPr id="4" name="Text Box 3"/>
          <p:cNvSpPr txBox="1"/>
          <p:nvPr/>
        </p:nvSpPr>
        <p:spPr>
          <a:xfrm>
            <a:off x="625475" y="3010535"/>
            <a:ext cx="7760970" cy="2560320"/>
          </a:xfrm>
          <a:prstGeom prst="rect">
            <a:avLst/>
          </a:prstGeom>
          <a:noFill/>
        </p:spPr>
        <p:txBody>
          <a:bodyPr wrap="square" rtlCol="0" anchor="t">
            <a:spAutoFit/>
          </a:bodyPr>
          <a:p>
            <a:endParaRPr lang="en-US"/>
          </a:p>
          <a:p>
            <a:r>
              <a:rPr lang="en-US">
                <a:latin typeface="Times New Roman" panose="02020603050405020304" charset="0"/>
              </a:rPr>
              <a:t>Introduction to mikroC PRO for PIC</a:t>
            </a:r>
            <a:endParaRPr lang="en-US">
              <a:latin typeface="Times New Roman" panose="02020603050405020304" charset="0"/>
            </a:endParaRPr>
          </a:p>
          <a:p>
            <a:r>
              <a:rPr lang="en-US">
                <a:latin typeface="Times New Roman" panose="02020603050405020304" charset="0"/>
              </a:rPr>
              <a:t>Help version: 2016/03/21</a:t>
            </a:r>
            <a:endParaRPr lang="en-US">
              <a:latin typeface="Times New Roman" panose="02020603050405020304" charset="0"/>
            </a:endParaRPr>
          </a:p>
          <a:p>
            <a:endParaRPr lang="en-US">
              <a:latin typeface="Times New Roman" panose="02020603050405020304" charset="0"/>
            </a:endParaRPr>
          </a:p>
          <a:p>
            <a:r>
              <a:rPr lang="en-US">
                <a:latin typeface="Times New Roman" panose="02020603050405020304" charset="0"/>
              </a:rPr>
              <a:t>The mikroC PRO for PIC is a powerful, feature-rich development tool for PIC microcontrollers. It is designed to provide the programmer with the easiest possible solution to developing applications for embedded systems, without compromising performance or control.</a:t>
            </a:r>
            <a:endParaRPr lang="en-US">
              <a:latin typeface="Times New Roman" panose="02020603050405020304" charset="0"/>
            </a:endParaRPr>
          </a:p>
          <a:p>
            <a:endParaRPr lang="en-US">
              <a:latin typeface="Times New Roman" panose="0202060305040502030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latin typeface="Times New Roman" panose="02020603050405020304" charset="0"/>
              </a:rPr>
              <a:t>A MicroC PRO window</a:t>
            </a:r>
            <a:endParaRPr lang="en-IN" altLang="en-US">
              <a:latin typeface="Times New Roman" panose="02020603050405020304" charset="0"/>
            </a:endParaRPr>
          </a:p>
        </p:txBody>
      </p:sp>
      <p:sp>
        <p:nvSpPr>
          <p:cNvPr id="4" name="Slide Number Placeholder 3"/>
          <p:cNvSpPr>
            <a:spLocks noGrp="1"/>
          </p:cNvSpPr>
          <p:nvPr>
            <p:ph type="sldNum" sz="quarter" idx="12"/>
          </p:nvPr>
        </p:nvSpPr>
        <p:spPr/>
        <p:txBody>
          <a:bodyPr/>
          <a:p>
            <a:fld id="{02B48F2D-8D1F-4588-9C60-1C31F635DCCB}" type="slidenum">
              <a:rPr lang="en-IN" smtClean="0"/>
            </a:fld>
            <a:endParaRPr lang="en-IN"/>
          </a:p>
        </p:txBody>
      </p:sp>
      <p:pic>
        <p:nvPicPr>
          <p:cNvPr id="3" name="Content Placeholder 2"/>
          <p:cNvPicPr>
            <a:picLocks noChangeAspect="1"/>
          </p:cNvPicPr>
          <p:nvPr>
            <p:ph sz="half" idx="1"/>
          </p:nvPr>
        </p:nvPicPr>
        <p:blipFill>
          <a:blip r:embed="rId1"/>
          <a:stretch>
            <a:fillRect/>
          </a:stretch>
        </p:blipFill>
        <p:spPr>
          <a:xfrm>
            <a:off x="457200" y="1998980"/>
            <a:ext cx="4032250" cy="2936875"/>
          </a:xfrm>
          <a:prstGeom prst="rect">
            <a:avLst/>
          </a:prstGeom>
        </p:spPr>
      </p:pic>
      <p:pic>
        <p:nvPicPr>
          <p:cNvPr id="7" name="Content Placeholder 6"/>
          <p:cNvPicPr>
            <a:picLocks noChangeAspect="1"/>
          </p:cNvPicPr>
          <p:nvPr>
            <p:ph sz="half" idx="2"/>
          </p:nvPr>
        </p:nvPicPr>
        <p:blipFill>
          <a:blip r:embed="rId2"/>
          <a:stretch>
            <a:fillRect/>
          </a:stretch>
        </p:blipFill>
        <p:spPr>
          <a:xfrm>
            <a:off x="4654550" y="1998980"/>
            <a:ext cx="4032250" cy="294068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IN" altLang="en-US">
                <a:latin typeface="Times New Roman" panose="02020603050405020304" charset="0"/>
              </a:rPr>
              <a:t>FUTURE SCOPE</a:t>
            </a:r>
            <a:endParaRPr lang="en-IN" altLang="en-US">
              <a:latin typeface="Times New Roman" panose="02020603050405020304" charset="0"/>
            </a:endParaRPr>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sp>
        <p:nvSpPr>
          <p:cNvPr id="7" name="Content Placeholder 6"/>
          <p:cNvSpPr/>
          <p:nvPr>
            <p:ph sz="half" idx="1"/>
          </p:nvPr>
        </p:nvSpPr>
        <p:spPr>
          <a:xfrm>
            <a:off x="457835" y="1600200"/>
            <a:ext cx="7826375" cy="4406900"/>
          </a:xfrm>
        </p:spPr>
        <p:txBody>
          <a:bodyPr/>
          <a:p>
            <a:pPr marL="285750" indent="-285750"/>
            <a:r>
              <a:rPr lang="en-IN" altLang="en-US" sz="1800">
                <a:latin typeface="Times New Roman" panose="02020603050405020304" charset="0"/>
              </a:rPr>
              <a:t>In many high story buildigs such as housing societies, hospitals, malls there is an increasing demand for installation of elevators.</a:t>
            </a:r>
            <a:endParaRPr lang="en-IN" altLang="en-US" sz="1800">
              <a:latin typeface="Times New Roman" panose="02020603050405020304" charset="0"/>
            </a:endParaRPr>
          </a:p>
          <a:p>
            <a:pPr marL="285750" indent="-285750"/>
            <a:r>
              <a:rPr lang="en-IN" altLang="en-US" sz="1800">
                <a:latin typeface="Times New Roman" panose="02020603050405020304" charset="0"/>
              </a:rPr>
              <a:t>The companies making the elevator components ad CPU cards are also growing as the demand is increasing.</a:t>
            </a:r>
            <a:endParaRPr lang="en-IN" altLang="en-US" sz="1800">
              <a:latin typeface="Times New Roman" panose="02020603050405020304" charset="0"/>
            </a:endParaRPr>
          </a:p>
          <a:p>
            <a:pPr marL="285750" indent="-285750"/>
            <a:r>
              <a:rPr lang="en-IN" altLang="en-US" sz="1800">
                <a:latin typeface="Times New Roman" panose="02020603050405020304" charset="0"/>
              </a:rPr>
              <a:t>Moreover the the PIC microcontroller is a modern technology which is trending today in various electronic devices such as mobile phones, laptops,many day to day life devices such as air conditioners, Refridgerators, toys and for industrial control devices.</a:t>
            </a:r>
            <a:endParaRPr lang="en-IN" altLang="en-US" sz="1800">
              <a:latin typeface="Times New Roman" panose="02020603050405020304" charset="0"/>
            </a:endParaRPr>
          </a:p>
          <a:p>
            <a:pPr marL="0" indent="0">
              <a:buNone/>
            </a:pPr>
            <a:endParaRPr lang="en-IN" altLang="en-US" sz="1800">
              <a:latin typeface="Times New Roman" panose="0202060305040502030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br>
              <a:rPr lang="en-IN" altLang="en-US"/>
            </a:br>
            <a:r>
              <a:rPr lang="en-IN" altLang="en-US">
                <a:latin typeface="Times New Roman" panose="02020603050405020304" charset="0"/>
              </a:rPr>
              <a:t>REFERENCES</a:t>
            </a:r>
            <a:br>
              <a:rPr lang="en-IN" altLang="en-US"/>
            </a:br>
            <a:endParaRPr lang="en-IN" altLang="en-US"/>
          </a:p>
        </p:txBody>
      </p:sp>
      <p:sp>
        <p:nvSpPr>
          <p:cNvPr id="3" name="Content Placeholder 2"/>
          <p:cNvSpPr>
            <a:spLocks noGrp="1"/>
          </p:cNvSpPr>
          <p:nvPr>
            <p:ph sz="half" idx="1"/>
          </p:nvPr>
        </p:nvSpPr>
        <p:spPr>
          <a:xfrm>
            <a:off x="457200" y="1600200"/>
            <a:ext cx="7767320" cy="4486910"/>
          </a:xfrm>
        </p:spPr>
        <p:txBody>
          <a:bodyPr/>
          <a:p>
            <a:pPr marL="457200" indent="-457200">
              <a:buFont typeface="Arial" panose="020B0604020202020204" pitchFamily="34" charset="0"/>
              <a:buAutoNum type="arabicPeriod"/>
            </a:pPr>
            <a:r>
              <a:rPr lang="en-US" sz="2000" i="1">
                <a:latin typeface="Times New Roman" panose="02020603050405020304" charset="0"/>
              </a:rPr>
              <a:t>PIC16F877A - Datasheet</a:t>
            </a:r>
            <a:r>
              <a:rPr lang="en-IN" altLang="en-US" sz="2000" i="1">
                <a:latin typeface="Times New Roman" panose="02020603050405020304" charset="0"/>
              </a:rPr>
              <a:t>.</a:t>
            </a:r>
            <a:endParaRPr lang="en-IN" altLang="en-US" sz="2000" i="1">
              <a:latin typeface="Times New Roman" panose="02020603050405020304" charset="0"/>
            </a:endParaRPr>
          </a:p>
          <a:p>
            <a:pPr marL="457200" indent="-457200">
              <a:buFont typeface="Arial" panose="020B0604020202020204" pitchFamily="34" charset="0"/>
              <a:buAutoNum type="arabicPeriod"/>
            </a:pPr>
            <a:r>
              <a:rPr lang="en-IN" altLang="en-US" sz="2000" i="1">
                <a:latin typeface="Times New Roman" panose="02020603050405020304" charset="0"/>
              </a:rPr>
              <a:t>L</a:t>
            </a:r>
            <a:r>
              <a:rPr lang="en-US" sz="2000" i="1">
                <a:latin typeface="Times New Roman" panose="02020603050405020304" charset="0"/>
              </a:rPr>
              <a:t>et-us-c - </a:t>
            </a:r>
            <a:r>
              <a:rPr lang="en-IN" altLang="en-US" sz="2000" i="1">
                <a:latin typeface="Times New Roman" panose="02020603050405020304" charset="0"/>
              </a:rPr>
              <a:t>Y</a:t>
            </a:r>
            <a:r>
              <a:rPr lang="en-US" sz="2000" i="1">
                <a:latin typeface="Times New Roman" panose="02020603050405020304" charset="0"/>
              </a:rPr>
              <a:t>ashwant </a:t>
            </a:r>
            <a:r>
              <a:rPr lang="en-IN" altLang="en-US" sz="2000" i="1">
                <a:latin typeface="Times New Roman" panose="02020603050405020304" charset="0"/>
              </a:rPr>
              <a:t>K</a:t>
            </a:r>
            <a:r>
              <a:rPr lang="en-US" sz="2000" i="1">
                <a:latin typeface="Times New Roman" panose="02020603050405020304" charset="0"/>
              </a:rPr>
              <a:t>anetkar</a:t>
            </a:r>
            <a:r>
              <a:rPr lang="en-IN" altLang="en-US" sz="2000" i="1">
                <a:latin typeface="Times New Roman" panose="02020603050405020304" charset="0"/>
              </a:rPr>
              <a:t>.</a:t>
            </a:r>
            <a:endParaRPr lang="en-IN" altLang="en-US" sz="2000" i="1">
              <a:latin typeface="Times New Roman" panose="02020603050405020304" charset="0"/>
            </a:endParaRPr>
          </a:p>
          <a:p>
            <a:pPr marL="457200" indent="-457200">
              <a:buFont typeface="Arial" panose="020B0604020202020204" pitchFamily="34" charset="0"/>
              <a:buAutoNum type="arabicPeriod"/>
            </a:pPr>
            <a:r>
              <a:rPr lang="en-IN" altLang="en-US" sz="2000" i="1">
                <a:latin typeface="Times New Roman" panose="02020603050405020304" charset="0"/>
              </a:rPr>
              <a:t>ebook: PIC Programming in C - Verle Milan.</a:t>
            </a:r>
            <a:endParaRPr lang="en-IN" altLang="en-US" sz="2000" i="1">
              <a:latin typeface="Times New Roman" panose="02020603050405020304" charset="0"/>
            </a:endParaRPr>
          </a:p>
          <a:p>
            <a:pPr marL="457200" indent="-457200">
              <a:buFont typeface="Arial" panose="020B0604020202020204" pitchFamily="34" charset="0"/>
              <a:buAutoNum type="arabicPeriod"/>
            </a:pPr>
            <a:r>
              <a:rPr lang="en-IN" altLang="en-US" sz="2000">
                <a:latin typeface="Times New Roman" panose="02020603050405020304" charset="0"/>
              </a:rPr>
              <a:t>website - </a:t>
            </a:r>
            <a:r>
              <a:rPr lang="en-IN" altLang="en-US" sz="2000" u="sng">
                <a:solidFill>
                  <a:srgbClr val="0070C0"/>
                </a:solidFill>
                <a:latin typeface="Times New Roman" panose="02020603050405020304" charset="0"/>
              </a:rPr>
              <a:t>http://www.mikroe.com/</a:t>
            </a:r>
            <a:endParaRPr lang="en-IN" altLang="en-US" sz="2000" u="sng">
              <a:solidFill>
                <a:srgbClr val="0070C0"/>
              </a:solidFill>
              <a:latin typeface="Times New Roman" panose="02020603050405020304" charset="0"/>
            </a:endParaRPr>
          </a:p>
          <a:p>
            <a:pPr marL="514350" indent="-514350">
              <a:buAutoNum type="arabicPeriod"/>
            </a:pPr>
            <a:endParaRPr lang="en-US"/>
          </a:p>
          <a:p>
            <a:pPr marL="514350" indent="-514350">
              <a:buNone/>
            </a:pPr>
            <a:endParaRPr lang="en-US"/>
          </a:p>
        </p:txBody>
      </p:sp>
      <p:sp>
        <p:nvSpPr>
          <p:cNvPr id="5" name="Slide Number Placeholder 4"/>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idx="4294967295"/>
          </p:nvPr>
        </p:nvSpPr>
        <p:spPr>
          <a:xfrm>
            <a:off x="1060450" y="191770"/>
            <a:ext cx="7169150" cy="6036310"/>
          </a:xfrm>
        </p:spPr>
        <p:txBody>
          <a:bodyPr/>
          <a:p>
            <a:pPr algn="ctr"/>
            <a:r>
              <a:rPr lang="en-IN" altLang="en-US" sz="8000" b="1"/>
              <a:t>THANK YOU!</a:t>
            </a:r>
            <a:endParaRPr lang="en-IN" altLang="en-US" sz="8000" b="1"/>
          </a:p>
        </p:txBody>
      </p:sp>
      <p:sp>
        <p:nvSpPr>
          <p:cNvPr id="3" name="Slide Number Placeholder 2"/>
          <p:cNvSpPr>
            <a:spLocks noGrp="1"/>
          </p:cNvSpPr>
          <p:nvPr>
            <p:ph type="sldNum" sz="quarter" idx="12"/>
          </p:nvPr>
        </p:nvSpPr>
        <p:spPr/>
        <p:txBody>
          <a:bodyPr/>
          <a:p>
            <a:fld id="{02B48F2D-8D1F-4588-9C60-1C31F635DCCB}" type="slidenum">
              <a:rPr lang="en-IN" smtClean="0"/>
            </a:fld>
            <a:endParaRPr lang="en-IN"/>
          </a:p>
        </p:txBody>
      </p:sp>
    </p:spTree>
  </p:cSld>
  <p:clrMapOvr>
    <a:masterClrMapping/>
  </p:clrMapOvr>
  <mc:AlternateContent xmlns:mc="http://schemas.openxmlformats.org/markup-compatibility/2006">
    <mc:Choice xmlns:p14="http://schemas.microsoft.com/office/powerpoint/2010/main" Requires="p14">
      <p:transition spd="slow" p14:dur="1000">
        <p:blinds dir="vert"/>
      </p:transition>
    </mc:Choice>
    <mc:Fallback>
      <p:transition spd="slow">
        <p:blinds dir="vert"/>
      </p:transition>
    </mc:Fallback>
  </mc:AlternateContent>
</p:sld>
</file>

<file path=ppt/theme/theme1.xml><?xml version="1.0" encoding="utf-8"?>
<a:theme xmlns:a="http://schemas.openxmlformats.org/drawingml/2006/main" name="Gear Drives">
  <a:themeElements>
    <a:clrScheme name="Gear Drives 13">
      <a:dk1>
        <a:srgbClr val="000000"/>
      </a:dk1>
      <a:lt1>
        <a:srgbClr val="FFFFFF"/>
      </a:lt1>
      <a:dk2>
        <a:srgbClr val="000000"/>
      </a:dk2>
      <a:lt2>
        <a:srgbClr val="969696"/>
      </a:lt2>
      <a:accent1>
        <a:srgbClr val="5F5F5F"/>
      </a:accent1>
      <a:accent2>
        <a:srgbClr val="969696"/>
      </a:accent2>
      <a:accent3>
        <a:srgbClr val="FFFFFF"/>
      </a:accent3>
      <a:accent4>
        <a:srgbClr val="000000"/>
      </a:accent4>
      <a:accent5>
        <a:srgbClr val="B6B6B6"/>
      </a:accent5>
      <a:accent6>
        <a:srgbClr val="878787"/>
      </a:accent6>
      <a:hlink>
        <a:srgbClr val="CC3300"/>
      </a:hlink>
      <a:folHlink>
        <a:srgbClr val="996600"/>
      </a:folHlink>
    </a:clrScheme>
    <a:fontScheme name="Gear Dri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ear Dri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ar Dri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ar Dri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ar Dri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ar Dri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ar Dri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ar Dri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ar Dri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ar Dri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ar Dri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ar Dri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ar Dri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ear Drives 13">
        <a:dk1>
          <a:srgbClr val="000000"/>
        </a:dk1>
        <a:lt1>
          <a:srgbClr val="FFFFFF"/>
        </a:lt1>
        <a:dk2>
          <a:srgbClr val="000000"/>
        </a:dk2>
        <a:lt2>
          <a:srgbClr val="969696"/>
        </a:lt2>
        <a:accent1>
          <a:srgbClr val="5F5F5F"/>
        </a:accent1>
        <a:accent2>
          <a:srgbClr val="969696"/>
        </a:accent2>
        <a:accent3>
          <a:srgbClr val="FFFFFF"/>
        </a:accent3>
        <a:accent4>
          <a:srgbClr val="000000"/>
        </a:accent4>
        <a:accent5>
          <a:srgbClr val="B6B6B6"/>
        </a:accent5>
        <a:accent6>
          <a:srgbClr val="87878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0</TotalTime>
  <Words>4982</Words>
  <Application>WPS Presentation</Application>
  <PresentationFormat>On-screen Show (4:3)</PresentationFormat>
  <Paragraphs>259</Paragraphs>
  <Slides>20</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Arial</vt:lpstr>
      <vt:lpstr>SimSun</vt:lpstr>
      <vt:lpstr>Wingdings</vt:lpstr>
      <vt:lpstr>Times New Roman</vt:lpstr>
      <vt:lpstr>Microsoft YaHei</vt:lpstr>
      <vt:lpstr>Arial Unicode MS</vt:lpstr>
      <vt:lpstr>Calibri</vt:lpstr>
      <vt:lpstr>Gear Drives</vt:lpstr>
      <vt:lpstr>PowerPoint 演示文稿</vt:lpstr>
      <vt:lpstr>INTRODUCTION</vt:lpstr>
      <vt:lpstr>BASIC MODEL</vt:lpstr>
      <vt:lpstr>COMPONENTS</vt:lpstr>
      <vt:lpstr>PIC CONTROLLER</vt:lpstr>
      <vt:lpstr>PIC16F877A FEATURES</vt:lpstr>
      <vt:lpstr>LCD DISPLAY</vt:lpstr>
      <vt:lpstr>DC MOTOR</vt:lpstr>
      <vt:lpstr>MOTOR DRIVER IC</vt:lpstr>
      <vt:lpstr>PICKIT3</vt:lpstr>
      <vt:lpstr>ELEVATOR PROTOTYPE</vt:lpstr>
      <vt:lpstr>ELEVATOR SYSTEM OVERVIEW</vt:lpstr>
      <vt:lpstr>ELEVATOR DISPATCHING STRATEGY</vt:lpstr>
      <vt:lpstr>EXAMPLE PROBLEM</vt:lpstr>
      <vt:lpstr>        PROTEUS PROFESSIONAL           SUITE(Circuit Simulation)   </vt:lpstr>
      <vt:lpstr>COMPILER</vt:lpstr>
      <vt:lpstr>A MicroC PRO window</vt:lpstr>
      <vt:lpstr>FUTURE SCOPE</vt:lpstr>
      <vt:lpstr> REFERENCES </vt:lpstr>
      <vt:lpstr>THANK YOU!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pranav</dc:creator>
  <cp:lastModifiedBy>pranav</cp:lastModifiedBy>
  <cp:revision>64</cp:revision>
  <dcterms:created xsi:type="dcterms:W3CDTF">2016-10-06T17:05:00Z</dcterms:created>
  <dcterms:modified xsi:type="dcterms:W3CDTF">2026-03-21T16:32:28Z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1033-11.2.0.9629</vt:lpwstr>
  </property>
</Properties>
</file>